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 Timeline of AI Evolution: Key Milestones, Effects, and Transformative Transitions" id="{56D7D766-4F0E-4D79-9E61-44E39D352CCF}">
          <p14:sldIdLst>
            <p14:sldId id="2561"/>
            <p14:sldId id="2562"/>
          </p14:sldIdLst>
        </p14:section>
        <p14:section name="Foundations of Artificial Intelligence" id="{95DF4F97-CDA6-4AB2-A1A6-8F78DC9C66A8}">
          <p14:sldIdLst>
            <p14:sldId id="2563"/>
            <p14:sldId id="2564"/>
            <p14:sldId id="2565"/>
            <p14:sldId id="2566"/>
          </p14:sldIdLst>
        </p14:section>
        <p14:section name="Growth and Challenges: 1960s to 1980s" id="{EB639450-32DD-42A6-A34E-4A5EC5BFE12F}">
          <p14:sldIdLst>
            <p14:sldId id="2567"/>
            <p14:sldId id="2568"/>
            <p14:sldId id="2569"/>
            <p14:sldId id="2570"/>
          </p14:sldIdLst>
        </p14:section>
        <p14:section name="Modern Breakthroughs: 1990s to 2010s" id="{48C242A4-A656-4C40-B9DA-437AE3756DB1}">
          <p14:sldIdLst>
            <p14:sldId id="2571"/>
            <p14:sldId id="2572"/>
            <p14:sldId id="2573"/>
            <p14:sldId id="2574"/>
          </p14:sldIdLst>
        </p14:section>
        <p14:section name="Social and Economic Effects of AI Evolution" id="{F0DD3C1C-928C-4E48-8655-74E687AFC93A}">
          <p14:sldIdLst>
            <p14:sldId id="2575"/>
            <p14:sldId id="2576"/>
            <p14:sldId id="2577"/>
            <p14:sldId id="2578"/>
          </p14:sldIdLst>
        </p14:section>
        <p14:section name="Current Trends and Future Transitions" id="{AB7C3271-480E-4AEB-9576-9679BE856E74}">
          <p14:sldIdLst>
            <p14:sldId id="2579"/>
            <p14:sldId id="2580"/>
            <p14:sldId id="2581"/>
            <p14:sldId id="2582"/>
          </p14:sldIdLst>
        </p14:section>
        <p14:section name="Conclusion" id="{67E817DE-2806-4BE4-B0D8-A262D6638C2F}">
          <p14:sldIdLst>
            <p14:sldId id="2583"/>
            <p14:sldId id="2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70" d="100"/>
          <a:sy n="70" d="100"/>
        </p:scale>
        <p:origin x="1171" y="2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BBB71-23D7-49B8-B81B-54B6B4081DE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5104F40-9FEA-4C0D-B1A8-83BE5F82301C}">
      <dgm:prSet/>
      <dgm:spPr/>
      <dgm:t>
        <a:bodyPr/>
        <a:lstStyle/>
        <a:p>
          <a:pPr>
            <a:lnSpc>
              <a:spcPct val="100000"/>
            </a:lnSpc>
            <a:defRPr b="1"/>
          </a:pPr>
          <a:r>
            <a:rPr lang="en-US"/>
            <a:t>AI Resurgence in 1980s</a:t>
          </a:r>
        </a:p>
      </dgm:t>
    </dgm:pt>
    <dgm:pt modelId="{B94190A5-0122-4593-A447-053BDCBEFC8E}" type="parTrans" cxnId="{9555E1E6-B5B0-4527-9792-DA1D893F6C23}">
      <dgm:prSet/>
      <dgm:spPr/>
      <dgm:t>
        <a:bodyPr/>
        <a:lstStyle/>
        <a:p>
          <a:endParaRPr lang="en-US"/>
        </a:p>
      </dgm:t>
    </dgm:pt>
    <dgm:pt modelId="{747E37C7-ECD3-45C6-A607-6F680A080B45}" type="sibTrans" cxnId="{9555E1E6-B5B0-4527-9792-DA1D893F6C23}">
      <dgm:prSet/>
      <dgm:spPr/>
      <dgm:t>
        <a:bodyPr/>
        <a:lstStyle/>
        <a:p>
          <a:pPr>
            <a:lnSpc>
              <a:spcPct val="100000"/>
            </a:lnSpc>
            <a:defRPr b="1"/>
          </a:pPr>
          <a:endParaRPr lang="en-US"/>
        </a:p>
      </dgm:t>
    </dgm:pt>
    <dgm:pt modelId="{ECF7FB1D-52D1-410F-9BDC-6D1E54B8DDC7}">
      <dgm:prSet/>
      <dgm:spPr/>
      <dgm:t>
        <a:bodyPr/>
        <a:lstStyle/>
        <a:p>
          <a:pPr>
            <a:lnSpc>
              <a:spcPct val="100000"/>
            </a:lnSpc>
          </a:pPr>
          <a:r>
            <a:rPr lang="en-US"/>
            <a:t>The late 1980s marked a revitalization of artificial intelligence research through new machine learning methods.</a:t>
          </a:r>
        </a:p>
      </dgm:t>
    </dgm:pt>
    <dgm:pt modelId="{5C14AD78-3924-4801-9230-B2DE6F63C13B}" type="parTrans" cxnId="{7AE70191-ACFF-48ED-9A69-1D15E492C226}">
      <dgm:prSet/>
      <dgm:spPr/>
      <dgm:t>
        <a:bodyPr/>
        <a:lstStyle/>
        <a:p>
          <a:endParaRPr lang="en-US"/>
        </a:p>
      </dgm:t>
    </dgm:pt>
    <dgm:pt modelId="{D92C7FFA-7C05-407F-AFE9-4997824A0592}" type="sibTrans" cxnId="{7AE70191-ACFF-48ED-9A69-1D15E492C226}">
      <dgm:prSet/>
      <dgm:spPr/>
      <dgm:t>
        <a:bodyPr/>
        <a:lstStyle/>
        <a:p>
          <a:endParaRPr lang="en-US"/>
        </a:p>
      </dgm:t>
    </dgm:pt>
    <dgm:pt modelId="{8E692C79-4B8F-441B-9516-B668A28997C7}">
      <dgm:prSet/>
      <dgm:spPr/>
      <dgm:t>
        <a:bodyPr/>
        <a:lstStyle/>
        <a:p>
          <a:pPr>
            <a:lnSpc>
              <a:spcPct val="100000"/>
            </a:lnSpc>
            <a:defRPr b="1"/>
          </a:pPr>
          <a:r>
            <a:rPr lang="en-US"/>
            <a:t>Focus on Data and Patterns</a:t>
          </a:r>
        </a:p>
      </dgm:t>
    </dgm:pt>
    <dgm:pt modelId="{A5DC0920-0F2F-47C6-A938-C3C061290B31}" type="parTrans" cxnId="{E197DC14-DD7E-427A-8278-46481DCF637B}">
      <dgm:prSet/>
      <dgm:spPr/>
      <dgm:t>
        <a:bodyPr/>
        <a:lstStyle/>
        <a:p>
          <a:endParaRPr lang="en-US"/>
        </a:p>
      </dgm:t>
    </dgm:pt>
    <dgm:pt modelId="{E6148E00-4EC7-41B1-A58E-D0D7CB5F3DAC}" type="sibTrans" cxnId="{E197DC14-DD7E-427A-8278-46481DCF637B}">
      <dgm:prSet/>
      <dgm:spPr/>
      <dgm:t>
        <a:bodyPr/>
        <a:lstStyle/>
        <a:p>
          <a:pPr>
            <a:lnSpc>
              <a:spcPct val="100000"/>
            </a:lnSpc>
            <a:defRPr b="1"/>
          </a:pPr>
          <a:endParaRPr lang="en-US"/>
        </a:p>
      </dgm:t>
    </dgm:pt>
    <dgm:pt modelId="{7E4816B1-3B3F-459D-A920-9042751A03DD}">
      <dgm:prSet/>
      <dgm:spPr/>
      <dgm:t>
        <a:bodyPr/>
        <a:lstStyle/>
        <a:p>
          <a:pPr>
            <a:lnSpc>
              <a:spcPct val="100000"/>
            </a:lnSpc>
          </a:pPr>
          <a:r>
            <a:rPr lang="en-US"/>
            <a:t>Machine learning approaches centered on analyzing data and recognizing patterns to improve AI capabilities.</a:t>
          </a:r>
        </a:p>
      </dgm:t>
    </dgm:pt>
    <dgm:pt modelId="{A12ADE17-89C3-45D9-8BEB-BF54C357D4A6}" type="parTrans" cxnId="{87829B39-4AA1-4D44-B6EF-587384FCAD4D}">
      <dgm:prSet/>
      <dgm:spPr/>
      <dgm:t>
        <a:bodyPr/>
        <a:lstStyle/>
        <a:p>
          <a:endParaRPr lang="en-US"/>
        </a:p>
      </dgm:t>
    </dgm:pt>
    <dgm:pt modelId="{2C579BFD-4E53-4D3C-BA8A-DE0CA35AC4B5}" type="sibTrans" cxnId="{87829B39-4AA1-4D44-B6EF-587384FCAD4D}">
      <dgm:prSet/>
      <dgm:spPr/>
      <dgm:t>
        <a:bodyPr/>
        <a:lstStyle/>
        <a:p>
          <a:endParaRPr lang="en-US"/>
        </a:p>
      </dgm:t>
    </dgm:pt>
    <dgm:pt modelId="{660237DD-3874-4DEB-B6C2-CBA3CA199A9C}">
      <dgm:prSet/>
      <dgm:spPr/>
      <dgm:t>
        <a:bodyPr/>
        <a:lstStyle/>
        <a:p>
          <a:pPr>
            <a:lnSpc>
              <a:spcPct val="100000"/>
            </a:lnSpc>
            <a:defRPr b="1"/>
          </a:pPr>
          <a:r>
            <a:rPr lang="en-US"/>
            <a:t>Research Momentum Boost</a:t>
          </a:r>
        </a:p>
      </dgm:t>
    </dgm:pt>
    <dgm:pt modelId="{902E452F-FAEB-4FDB-BBBC-2299DA637E9E}" type="parTrans" cxnId="{8F935C0C-DAED-41E3-BF94-6E86F186A341}">
      <dgm:prSet/>
      <dgm:spPr/>
      <dgm:t>
        <a:bodyPr/>
        <a:lstStyle/>
        <a:p>
          <a:endParaRPr lang="en-US"/>
        </a:p>
      </dgm:t>
    </dgm:pt>
    <dgm:pt modelId="{C7D75AA9-F8DD-4C91-884E-FA403636D8A1}" type="sibTrans" cxnId="{8F935C0C-DAED-41E3-BF94-6E86F186A341}">
      <dgm:prSet/>
      <dgm:spPr/>
      <dgm:t>
        <a:bodyPr/>
        <a:lstStyle/>
        <a:p>
          <a:endParaRPr lang="en-US"/>
        </a:p>
      </dgm:t>
    </dgm:pt>
    <dgm:pt modelId="{9687FDEE-66F7-4E7C-9D61-6478E30CE495}">
      <dgm:prSet/>
      <dgm:spPr/>
      <dgm:t>
        <a:bodyPr/>
        <a:lstStyle/>
        <a:p>
          <a:pPr>
            <a:lnSpc>
              <a:spcPct val="100000"/>
            </a:lnSpc>
          </a:pPr>
          <a:r>
            <a:rPr lang="en-US"/>
            <a:t>This resurgence brought renewed momentum to AI research, paving the way for future advancements.</a:t>
          </a:r>
        </a:p>
      </dgm:t>
    </dgm:pt>
    <dgm:pt modelId="{E11E9137-B5BA-48DE-8207-3B3CCB1623F6}" type="parTrans" cxnId="{AD04F1B4-D180-4098-B00F-B2675B10EB3A}">
      <dgm:prSet/>
      <dgm:spPr/>
      <dgm:t>
        <a:bodyPr/>
        <a:lstStyle/>
        <a:p>
          <a:endParaRPr lang="en-US"/>
        </a:p>
      </dgm:t>
    </dgm:pt>
    <dgm:pt modelId="{54B7A78A-50BD-4C96-9EC5-B318F68A2BE8}" type="sibTrans" cxnId="{AD04F1B4-D180-4098-B00F-B2675B10EB3A}">
      <dgm:prSet/>
      <dgm:spPr/>
      <dgm:t>
        <a:bodyPr/>
        <a:lstStyle/>
        <a:p>
          <a:endParaRPr lang="en-US"/>
        </a:p>
      </dgm:t>
    </dgm:pt>
    <dgm:pt modelId="{578FF842-92D3-4DF6-AC41-6B1967E18B06}" type="pres">
      <dgm:prSet presAssocID="{A72BBB71-23D7-49B8-B81B-54B6B4081DEE}" presName="Root" presStyleCnt="0">
        <dgm:presLayoutVars>
          <dgm:dir/>
          <dgm:resizeHandles val="exact"/>
        </dgm:presLayoutVars>
      </dgm:prSet>
      <dgm:spPr/>
    </dgm:pt>
    <dgm:pt modelId="{79B241B1-F733-4F28-8295-8A6AD8E4DBE4}" type="pres">
      <dgm:prSet presAssocID="{95104F40-9FEA-4C0D-B1A8-83BE5F82301C}" presName="Composite" presStyleCnt="0"/>
      <dgm:spPr/>
    </dgm:pt>
    <dgm:pt modelId="{5D8430D0-5354-4B2F-8D0C-DCBEC0FB1284}" type="pres">
      <dgm:prSet presAssocID="{95104F40-9FEA-4C0D-B1A8-83BE5F82301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2644" r="21107" b="1"/>
          <a:stretch/>
        </a:blipFill>
      </dgm:spPr>
      <dgm:extLst>
        <a:ext uri="{E40237B7-FDA0-4F09-8148-C483321AD2D9}">
          <dgm14:cNvPr xmlns:dgm14="http://schemas.microsoft.com/office/drawing/2010/diagram" id="0" name="" descr="Artificial Intelligence digital concept with brain shape"/>
        </a:ext>
      </dgm:extLst>
    </dgm:pt>
    <dgm:pt modelId="{DBBF4023-1E91-40CA-8CA9-D3918657F019}" type="pres">
      <dgm:prSet presAssocID="{95104F40-9FEA-4C0D-B1A8-83BE5F82301C}" presName="Subtitle" presStyleLbl="revTx" presStyleIdx="0" presStyleCnt="6">
        <dgm:presLayoutVars>
          <dgm:chMax val="0"/>
          <dgm:bulletEnabled/>
        </dgm:presLayoutVars>
      </dgm:prSet>
      <dgm:spPr/>
    </dgm:pt>
    <dgm:pt modelId="{50C0D2A4-E83C-4867-AEE3-423F16D3CDFE}" type="pres">
      <dgm:prSet presAssocID="{95104F40-9FEA-4C0D-B1A8-83BE5F82301C}" presName="Description" presStyleLbl="revTx" presStyleIdx="1" presStyleCnt="6">
        <dgm:presLayoutVars>
          <dgm:bulletEnabled/>
        </dgm:presLayoutVars>
      </dgm:prSet>
      <dgm:spPr/>
    </dgm:pt>
    <dgm:pt modelId="{D06BF932-37F0-4F1B-8093-9EABFF26C050}" type="pres">
      <dgm:prSet presAssocID="{747E37C7-ECD3-45C6-A607-6F680A080B45}" presName="sibTrans" presStyleLbl="sibTrans2D1" presStyleIdx="0" presStyleCnt="0"/>
      <dgm:spPr/>
    </dgm:pt>
    <dgm:pt modelId="{351A1C47-B7DD-411D-8EF2-00E5590C4FB4}" type="pres">
      <dgm:prSet presAssocID="{8E692C79-4B8F-441B-9516-B668A28997C7}" presName="Composite" presStyleCnt="0"/>
      <dgm:spPr/>
    </dgm:pt>
    <dgm:pt modelId="{84F797AD-CCD8-48A4-ABB5-2DA28D4AB598}" type="pres">
      <dgm:prSet presAssocID="{8E692C79-4B8F-441B-9516-B668A28997C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219" r="16035" b="6"/>
          <a:stretch/>
        </a:blipFill>
      </dgm:spPr>
      <dgm:extLst>
        <a:ext uri="{E40237B7-FDA0-4F09-8148-C483321AD2D9}">
          <dgm14:cNvPr xmlns:dgm14="http://schemas.microsoft.com/office/drawing/2010/diagram" id="0" name="" descr="A complex digitally generated abstract line image created with random patterns to represent a variety of technology concepts."/>
        </a:ext>
      </dgm:extLst>
    </dgm:pt>
    <dgm:pt modelId="{FF7953BF-ADF4-420E-B110-D07106810588}" type="pres">
      <dgm:prSet presAssocID="{8E692C79-4B8F-441B-9516-B668A28997C7}" presName="Subtitle" presStyleLbl="revTx" presStyleIdx="2" presStyleCnt="6">
        <dgm:presLayoutVars>
          <dgm:chMax val="0"/>
          <dgm:bulletEnabled/>
        </dgm:presLayoutVars>
      </dgm:prSet>
      <dgm:spPr/>
    </dgm:pt>
    <dgm:pt modelId="{2F7CBCB2-F10C-44A3-8D4F-050233A9C853}" type="pres">
      <dgm:prSet presAssocID="{8E692C79-4B8F-441B-9516-B668A28997C7}" presName="Description" presStyleLbl="revTx" presStyleIdx="3" presStyleCnt="6">
        <dgm:presLayoutVars>
          <dgm:bulletEnabled/>
        </dgm:presLayoutVars>
      </dgm:prSet>
      <dgm:spPr/>
    </dgm:pt>
    <dgm:pt modelId="{20B6ED2B-0E6E-44A0-8091-308BBDC57462}" type="pres">
      <dgm:prSet presAssocID="{E6148E00-4EC7-41B1-A58E-D0D7CB5F3DAC}" presName="sibTrans" presStyleLbl="sibTrans2D1" presStyleIdx="0" presStyleCnt="0"/>
      <dgm:spPr/>
    </dgm:pt>
    <dgm:pt modelId="{48EF7644-9F9A-42BC-87D9-FBAABE489223}" type="pres">
      <dgm:prSet presAssocID="{660237DD-3874-4DEB-B6C2-CBA3CA199A9C}" presName="Composite" presStyleCnt="0"/>
      <dgm:spPr/>
    </dgm:pt>
    <dgm:pt modelId="{A6CD3187-7DC9-45C2-B830-E502C95B761E}" type="pres">
      <dgm:prSet presAssocID="{660237DD-3874-4DEB-B6C2-CBA3CA199A9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739" r="14515" b="6"/>
          <a:stretch/>
        </a:blipFill>
      </dgm:spPr>
      <dgm:extLst>
        <a:ext uri="{E40237B7-FDA0-4F09-8148-C483321AD2D9}">
          <dgm14:cNvPr xmlns:dgm14="http://schemas.microsoft.com/office/drawing/2010/diagram" id="0" name="" descr="Shot of a group of businesspeople connecting to a user interface while working in an office at night"/>
        </a:ext>
      </dgm:extLst>
    </dgm:pt>
    <dgm:pt modelId="{16758A38-2FCA-40F8-A89B-2EA212FB2B83}" type="pres">
      <dgm:prSet presAssocID="{660237DD-3874-4DEB-B6C2-CBA3CA199A9C}" presName="Subtitle" presStyleLbl="revTx" presStyleIdx="4" presStyleCnt="6">
        <dgm:presLayoutVars>
          <dgm:chMax val="0"/>
          <dgm:bulletEnabled/>
        </dgm:presLayoutVars>
      </dgm:prSet>
      <dgm:spPr/>
    </dgm:pt>
    <dgm:pt modelId="{3B0FF751-3090-48B7-BC80-90F21C2A307A}" type="pres">
      <dgm:prSet presAssocID="{660237DD-3874-4DEB-B6C2-CBA3CA199A9C}" presName="Description" presStyleLbl="revTx" presStyleIdx="5" presStyleCnt="6">
        <dgm:presLayoutVars>
          <dgm:bulletEnabled/>
        </dgm:presLayoutVars>
      </dgm:prSet>
      <dgm:spPr/>
    </dgm:pt>
  </dgm:ptLst>
  <dgm:cxnLst>
    <dgm:cxn modelId="{B9D69807-F84D-43D5-8C91-D6AE42E2955B}" type="presOf" srcId="{E6148E00-4EC7-41B1-A58E-D0D7CB5F3DAC}" destId="{20B6ED2B-0E6E-44A0-8091-308BBDC57462}" srcOrd="0" destOrd="0" presId="urn:microsoft.com/office/officeart/2024/3/layout/verticalVisualTextBlock1"/>
    <dgm:cxn modelId="{8F935C0C-DAED-41E3-BF94-6E86F186A341}" srcId="{A72BBB71-23D7-49B8-B81B-54B6B4081DEE}" destId="{660237DD-3874-4DEB-B6C2-CBA3CA199A9C}" srcOrd="2" destOrd="0" parTransId="{902E452F-FAEB-4FDB-BBBC-2299DA637E9E}" sibTransId="{C7D75AA9-F8DD-4C91-884E-FA403636D8A1}"/>
    <dgm:cxn modelId="{9805530D-3627-4700-805F-A8B6119507EA}" type="presOf" srcId="{660237DD-3874-4DEB-B6C2-CBA3CA199A9C}" destId="{16758A38-2FCA-40F8-A89B-2EA212FB2B83}" srcOrd="0" destOrd="0" presId="urn:microsoft.com/office/officeart/2024/3/layout/verticalVisualTextBlock1"/>
    <dgm:cxn modelId="{E197DC14-DD7E-427A-8278-46481DCF637B}" srcId="{A72BBB71-23D7-49B8-B81B-54B6B4081DEE}" destId="{8E692C79-4B8F-441B-9516-B668A28997C7}" srcOrd="1" destOrd="0" parTransId="{A5DC0920-0F2F-47C6-A938-C3C061290B31}" sibTransId="{E6148E00-4EC7-41B1-A58E-D0D7CB5F3DAC}"/>
    <dgm:cxn modelId="{CC9FC42F-5767-4AF2-99B7-8660ED49E56B}" type="presOf" srcId="{95104F40-9FEA-4C0D-B1A8-83BE5F82301C}" destId="{DBBF4023-1E91-40CA-8CA9-D3918657F019}" srcOrd="0" destOrd="0" presId="urn:microsoft.com/office/officeart/2024/3/layout/verticalVisualTextBlock1"/>
    <dgm:cxn modelId="{87829B39-4AA1-4D44-B6EF-587384FCAD4D}" srcId="{8E692C79-4B8F-441B-9516-B668A28997C7}" destId="{7E4816B1-3B3F-459D-A920-9042751A03DD}" srcOrd="0" destOrd="0" parTransId="{A12ADE17-89C3-45D9-8BEB-BF54C357D4A6}" sibTransId="{2C579BFD-4E53-4D3C-BA8A-DE0CA35AC4B5}"/>
    <dgm:cxn modelId="{4D5A5D5F-11B4-4C06-A56A-5B8726D5B72C}" type="presOf" srcId="{A72BBB71-23D7-49B8-B81B-54B6B4081DEE}" destId="{578FF842-92D3-4DF6-AC41-6B1967E18B06}" srcOrd="0" destOrd="0" presId="urn:microsoft.com/office/officeart/2024/3/layout/verticalVisualTextBlock1"/>
    <dgm:cxn modelId="{B985764E-5607-4E5F-9B1E-9C2CEF83472B}" type="presOf" srcId="{7E4816B1-3B3F-459D-A920-9042751A03DD}" destId="{2F7CBCB2-F10C-44A3-8D4F-050233A9C853}" srcOrd="0" destOrd="0" presId="urn:microsoft.com/office/officeart/2024/3/layout/verticalVisualTextBlock1"/>
    <dgm:cxn modelId="{7AE70191-ACFF-48ED-9A69-1D15E492C226}" srcId="{95104F40-9FEA-4C0D-B1A8-83BE5F82301C}" destId="{ECF7FB1D-52D1-410F-9BDC-6D1E54B8DDC7}" srcOrd="0" destOrd="0" parTransId="{5C14AD78-3924-4801-9230-B2DE6F63C13B}" sibTransId="{D92C7FFA-7C05-407F-AFE9-4997824A0592}"/>
    <dgm:cxn modelId="{F23D5391-2A64-46F4-B51B-5E82FC9A5447}" type="presOf" srcId="{ECF7FB1D-52D1-410F-9BDC-6D1E54B8DDC7}" destId="{50C0D2A4-E83C-4867-AEE3-423F16D3CDFE}" srcOrd="0" destOrd="0" presId="urn:microsoft.com/office/officeart/2024/3/layout/verticalVisualTextBlock1"/>
    <dgm:cxn modelId="{45889B92-2A4D-4537-8EB2-4A1E3A632380}" type="presOf" srcId="{9687FDEE-66F7-4E7C-9D61-6478E30CE495}" destId="{3B0FF751-3090-48B7-BC80-90F21C2A307A}" srcOrd="0" destOrd="0" presId="urn:microsoft.com/office/officeart/2024/3/layout/verticalVisualTextBlock1"/>
    <dgm:cxn modelId="{3DEF0695-390D-4817-967B-25FD8C68EE09}" type="presOf" srcId="{747E37C7-ECD3-45C6-A607-6F680A080B45}" destId="{D06BF932-37F0-4F1B-8093-9EABFF26C050}" srcOrd="0" destOrd="0" presId="urn:microsoft.com/office/officeart/2024/3/layout/verticalVisualTextBlock1"/>
    <dgm:cxn modelId="{AD04F1B4-D180-4098-B00F-B2675B10EB3A}" srcId="{660237DD-3874-4DEB-B6C2-CBA3CA199A9C}" destId="{9687FDEE-66F7-4E7C-9D61-6478E30CE495}" srcOrd="0" destOrd="0" parTransId="{E11E9137-B5BA-48DE-8207-3B3CCB1623F6}" sibTransId="{54B7A78A-50BD-4C96-9EC5-B318F68A2BE8}"/>
    <dgm:cxn modelId="{847AD3CD-03E8-4831-B596-F360CAF41804}" type="presOf" srcId="{8E692C79-4B8F-441B-9516-B668A28997C7}" destId="{FF7953BF-ADF4-420E-B110-D07106810588}" srcOrd="0" destOrd="0" presId="urn:microsoft.com/office/officeart/2024/3/layout/verticalVisualTextBlock1"/>
    <dgm:cxn modelId="{9555E1E6-B5B0-4527-9792-DA1D893F6C23}" srcId="{A72BBB71-23D7-49B8-B81B-54B6B4081DEE}" destId="{95104F40-9FEA-4C0D-B1A8-83BE5F82301C}" srcOrd="0" destOrd="0" parTransId="{B94190A5-0122-4593-A447-053BDCBEFC8E}" sibTransId="{747E37C7-ECD3-45C6-A607-6F680A080B45}"/>
    <dgm:cxn modelId="{78A45449-C04C-41DF-B4B4-E9CEDF0E3EF1}" type="presParOf" srcId="{578FF842-92D3-4DF6-AC41-6B1967E18B06}" destId="{79B241B1-F733-4F28-8295-8A6AD8E4DBE4}" srcOrd="0" destOrd="0" presId="urn:microsoft.com/office/officeart/2024/3/layout/verticalVisualTextBlock1"/>
    <dgm:cxn modelId="{F0F0DDBC-8195-4A4D-BC8A-D23CCC0F0ED8}" type="presParOf" srcId="{79B241B1-F733-4F28-8295-8A6AD8E4DBE4}" destId="{5D8430D0-5354-4B2F-8D0C-DCBEC0FB1284}" srcOrd="0" destOrd="0" presId="urn:microsoft.com/office/officeart/2024/3/layout/verticalVisualTextBlock1"/>
    <dgm:cxn modelId="{63597DB0-D104-4B67-B7DF-E2BFEC8DE200}" type="presParOf" srcId="{79B241B1-F733-4F28-8295-8A6AD8E4DBE4}" destId="{DBBF4023-1E91-40CA-8CA9-D3918657F019}" srcOrd="1" destOrd="0" presId="urn:microsoft.com/office/officeart/2024/3/layout/verticalVisualTextBlock1"/>
    <dgm:cxn modelId="{3DA9CBA2-B9D7-4069-AA7B-B08E4657D1FE}" type="presParOf" srcId="{79B241B1-F733-4F28-8295-8A6AD8E4DBE4}" destId="{50C0D2A4-E83C-4867-AEE3-423F16D3CDFE}" srcOrd="2" destOrd="0" presId="urn:microsoft.com/office/officeart/2024/3/layout/verticalVisualTextBlock1"/>
    <dgm:cxn modelId="{5A19A715-1ACB-48DE-BC40-A0792BC0033F}" type="presParOf" srcId="{578FF842-92D3-4DF6-AC41-6B1967E18B06}" destId="{D06BF932-37F0-4F1B-8093-9EABFF26C050}" srcOrd="1" destOrd="0" presId="urn:microsoft.com/office/officeart/2024/3/layout/verticalVisualTextBlock1"/>
    <dgm:cxn modelId="{CB39A316-089A-4398-BA80-F9D1DA4CF6C9}" type="presParOf" srcId="{578FF842-92D3-4DF6-AC41-6B1967E18B06}" destId="{351A1C47-B7DD-411D-8EF2-00E5590C4FB4}" srcOrd="2" destOrd="0" presId="urn:microsoft.com/office/officeart/2024/3/layout/verticalVisualTextBlock1"/>
    <dgm:cxn modelId="{E552C462-0305-44D8-9BF9-E395846A3ADE}" type="presParOf" srcId="{351A1C47-B7DD-411D-8EF2-00E5590C4FB4}" destId="{84F797AD-CCD8-48A4-ABB5-2DA28D4AB598}" srcOrd="0" destOrd="0" presId="urn:microsoft.com/office/officeart/2024/3/layout/verticalVisualTextBlock1"/>
    <dgm:cxn modelId="{3C12C8F9-1D8F-4733-A42F-DCD0CD5DA7D9}" type="presParOf" srcId="{351A1C47-B7DD-411D-8EF2-00E5590C4FB4}" destId="{FF7953BF-ADF4-420E-B110-D07106810588}" srcOrd="1" destOrd="0" presId="urn:microsoft.com/office/officeart/2024/3/layout/verticalVisualTextBlock1"/>
    <dgm:cxn modelId="{7F9385D5-0670-4587-AA4A-A778C666360C}" type="presParOf" srcId="{351A1C47-B7DD-411D-8EF2-00E5590C4FB4}" destId="{2F7CBCB2-F10C-44A3-8D4F-050233A9C853}" srcOrd="2" destOrd="0" presId="urn:microsoft.com/office/officeart/2024/3/layout/verticalVisualTextBlock1"/>
    <dgm:cxn modelId="{F3A557EB-AAAC-4498-8173-5E646A1596FF}" type="presParOf" srcId="{578FF842-92D3-4DF6-AC41-6B1967E18B06}" destId="{20B6ED2B-0E6E-44A0-8091-308BBDC57462}" srcOrd="3" destOrd="0" presId="urn:microsoft.com/office/officeart/2024/3/layout/verticalVisualTextBlock1"/>
    <dgm:cxn modelId="{408AA008-878A-41B0-B413-9E38CDF16732}" type="presParOf" srcId="{578FF842-92D3-4DF6-AC41-6B1967E18B06}" destId="{48EF7644-9F9A-42BC-87D9-FBAABE489223}" srcOrd="4" destOrd="0" presId="urn:microsoft.com/office/officeart/2024/3/layout/verticalVisualTextBlock1"/>
    <dgm:cxn modelId="{EA1831CB-3B2C-40C5-A69F-612656F4A442}" type="presParOf" srcId="{48EF7644-9F9A-42BC-87D9-FBAABE489223}" destId="{A6CD3187-7DC9-45C2-B830-E502C95B761E}" srcOrd="0" destOrd="0" presId="urn:microsoft.com/office/officeart/2024/3/layout/verticalVisualTextBlock1"/>
    <dgm:cxn modelId="{062C320A-C74D-4412-B1B1-7AAA5446DDCB}" type="presParOf" srcId="{48EF7644-9F9A-42BC-87D9-FBAABE489223}" destId="{16758A38-2FCA-40F8-A89B-2EA212FB2B83}" srcOrd="1" destOrd="0" presId="urn:microsoft.com/office/officeart/2024/3/layout/verticalVisualTextBlock1"/>
    <dgm:cxn modelId="{2C3EF76B-A289-4A62-8BA5-788305B71FA1}" type="presParOf" srcId="{48EF7644-9F9A-42BC-87D9-FBAABE489223}" destId="{3B0FF751-3090-48B7-BC80-90F21C2A307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43089-631D-4E92-8C73-162C5EBA9BF3}"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689BE735-0FF2-4D6A-B5DB-C6CD94FEB2EB}">
      <dgm:prSet/>
      <dgm:spPr/>
      <dgm:t>
        <a:bodyPr/>
        <a:lstStyle/>
        <a:p>
          <a:pPr>
            <a:lnSpc>
              <a:spcPct val="100000"/>
            </a:lnSpc>
            <a:defRPr b="1"/>
          </a:pPr>
          <a:r>
            <a:rPr lang="en-US"/>
            <a:t>Deep Blue's Chess Victory</a:t>
          </a:r>
        </a:p>
      </dgm:t>
    </dgm:pt>
    <dgm:pt modelId="{DAFAA196-387D-4E32-8F2F-C703D9BE7A48}" type="parTrans" cxnId="{B436EC2A-A250-4F41-80B4-41D3F9D566BA}">
      <dgm:prSet/>
      <dgm:spPr/>
      <dgm:t>
        <a:bodyPr/>
        <a:lstStyle/>
        <a:p>
          <a:endParaRPr lang="en-US"/>
        </a:p>
      </dgm:t>
    </dgm:pt>
    <dgm:pt modelId="{3F0B3E4D-E315-41AA-ABB2-956E8C21D416}" type="sibTrans" cxnId="{B436EC2A-A250-4F41-80B4-41D3F9D566BA}">
      <dgm:prSet/>
      <dgm:spPr/>
      <dgm:t>
        <a:bodyPr/>
        <a:lstStyle/>
        <a:p>
          <a:pPr>
            <a:lnSpc>
              <a:spcPct val="100000"/>
            </a:lnSpc>
            <a:defRPr b="1"/>
          </a:pPr>
          <a:endParaRPr lang="en-US"/>
        </a:p>
      </dgm:t>
    </dgm:pt>
    <dgm:pt modelId="{A6C437F1-C8D5-411F-B9A4-0A0B57D30DE5}">
      <dgm:prSet/>
      <dgm:spPr/>
      <dgm:t>
        <a:bodyPr/>
        <a:lstStyle/>
        <a:p>
          <a:pPr>
            <a:lnSpc>
              <a:spcPct val="100000"/>
            </a:lnSpc>
          </a:pPr>
          <a:r>
            <a:rPr lang="en-US"/>
            <a:t>Deep Blue was a pioneering AI system that defeated a world chess champion, marking a major milestone in AI development.</a:t>
          </a:r>
        </a:p>
      </dgm:t>
    </dgm:pt>
    <dgm:pt modelId="{F6C5BA54-530E-4901-811C-8CA8F097C0F3}" type="parTrans" cxnId="{2E0A1421-3EF6-4B77-86FF-62DF58C66CDC}">
      <dgm:prSet/>
      <dgm:spPr/>
      <dgm:t>
        <a:bodyPr/>
        <a:lstStyle/>
        <a:p>
          <a:endParaRPr lang="en-US"/>
        </a:p>
      </dgm:t>
    </dgm:pt>
    <dgm:pt modelId="{AB909783-8EEB-4C71-8AD6-FEC458C22E7A}" type="sibTrans" cxnId="{2E0A1421-3EF6-4B77-86FF-62DF58C66CDC}">
      <dgm:prSet/>
      <dgm:spPr/>
      <dgm:t>
        <a:bodyPr/>
        <a:lstStyle/>
        <a:p>
          <a:endParaRPr lang="en-US"/>
        </a:p>
      </dgm:t>
    </dgm:pt>
    <dgm:pt modelId="{85C6777E-72DB-4610-85E5-D6817586490A}">
      <dgm:prSet/>
      <dgm:spPr/>
      <dgm:t>
        <a:bodyPr/>
        <a:lstStyle/>
        <a:p>
          <a:pPr>
            <a:lnSpc>
              <a:spcPct val="100000"/>
            </a:lnSpc>
            <a:defRPr b="1"/>
          </a:pPr>
          <a:r>
            <a:rPr lang="en-US"/>
            <a:t>Watson on Jeopardy!</a:t>
          </a:r>
        </a:p>
      </dgm:t>
    </dgm:pt>
    <dgm:pt modelId="{F27B2F29-B357-43D5-955C-ED08EF6F942B}" type="parTrans" cxnId="{BF555386-DF45-4277-A3F9-07D7CAA167D8}">
      <dgm:prSet/>
      <dgm:spPr/>
      <dgm:t>
        <a:bodyPr/>
        <a:lstStyle/>
        <a:p>
          <a:endParaRPr lang="en-US"/>
        </a:p>
      </dgm:t>
    </dgm:pt>
    <dgm:pt modelId="{CFC38B73-32DF-4D78-BF19-49D9AAF855DB}" type="sibTrans" cxnId="{BF555386-DF45-4277-A3F9-07D7CAA167D8}">
      <dgm:prSet/>
      <dgm:spPr/>
      <dgm:t>
        <a:bodyPr/>
        <a:lstStyle/>
        <a:p>
          <a:pPr>
            <a:lnSpc>
              <a:spcPct val="100000"/>
            </a:lnSpc>
            <a:defRPr b="1"/>
          </a:pPr>
          <a:endParaRPr lang="en-US"/>
        </a:p>
      </dgm:t>
    </dgm:pt>
    <dgm:pt modelId="{FAEC08E7-3897-4799-8A43-531A3213A854}">
      <dgm:prSet/>
      <dgm:spPr/>
      <dgm:t>
        <a:bodyPr/>
        <a:lstStyle/>
        <a:p>
          <a:pPr>
            <a:lnSpc>
              <a:spcPct val="100000"/>
            </a:lnSpc>
          </a:pPr>
          <a:r>
            <a:rPr lang="en-US"/>
            <a:t>Watson won the game show Jeopardy!, showcasing AI’s advanced natural language processing and information retrieval abilities.</a:t>
          </a:r>
        </a:p>
      </dgm:t>
    </dgm:pt>
    <dgm:pt modelId="{5F1E8014-0EBD-448A-82D3-0801B3C75009}" type="parTrans" cxnId="{AB9A30E3-89ED-4BAC-ACA4-00F66758E810}">
      <dgm:prSet/>
      <dgm:spPr/>
      <dgm:t>
        <a:bodyPr/>
        <a:lstStyle/>
        <a:p>
          <a:endParaRPr lang="en-US"/>
        </a:p>
      </dgm:t>
    </dgm:pt>
    <dgm:pt modelId="{3DB2AA94-23AE-47F6-A9E2-27D80F5E22F0}" type="sibTrans" cxnId="{AB9A30E3-89ED-4BAC-ACA4-00F66758E810}">
      <dgm:prSet/>
      <dgm:spPr/>
      <dgm:t>
        <a:bodyPr/>
        <a:lstStyle/>
        <a:p>
          <a:endParaRPr lang="en-US"/>
        </a:p>
      </dgm:t>
    </dgm:pt>
    <dgm:pt modelId="{323612C4-CEFC-496A-9937-9AD07DC8C9B8}">
      <dgm:prSet/>
      <dgm:spPr/>
      <dgm:t>
        <a:bodyPr/>
        <a:lstStyle/>
        <a:p>
          <a:pPr>
            <a:lnSpc>
              <a:spcPct val="100000"/>
            </a:lnSpc>
            <a:defRPr b="1"/>
          </a:pPr>
          <a:r>
            <a:rPr lang="en-US"/>
            <a:t>AlphaGo's Game Mastery</a:t>
          </a:r>
        </a:p>
      </dgm:t>
    </dgm:pt>
    <dgm:pt modelId="{4F936DDA-096A-405E-AC96-CBC430EF5870}" type="parTrans" cxnId="{0AB2A356-0723-441A-A45C-3C6CF292284F}">
      <dgm:prSet/>
      <dgm:spPr/>
      <dgm:t>
        <a:bodyPr/>
        <a:lstStyle/>
        <a:p>
          <a:endParaRPr lang="en-US"/>
        </a:p>
      </dgm:t>
    </dgm:pt>
    <dgm:pt modelId="{40398EFF-207E-40A7-8625-943F863624A1}" type="sibTrans" cxnId="{0AB2A356-0723-441A-A45C-3C6CF292284F}">
      <dgm:prSet/>
      <dgm:spPr/>
      <dgm:t>
        <a:bodyPr/>
        <a:lstStyle/>
        <a:p>
          <a:endParaRPr lang="en-US"/>
        </a:p>
      </dgm:t>
    </dgm:pt>
    <dgm:pt modelId="{085BEDF1-C214-48B1-A54A-162420AC29BC}">
      <dgm:prSet/>
      <dgm:spPr/>
      <dgm:t>
        <a:bodyPr/>
        <a:lstStyle/>
        <a:p>
          <a:pPr>
            <a:lnSpc>
              <a:spcPct val="100000"/>
            </a:lnSpc>
          </a:pPr>
          <a:r>
            <a:rPr lang="en-US"/>
            <a:t>AlphaGo mastered the complex board game Go, demonstrating the power of AI in strategic thinking and learning.</a:t>
          </a:r>
        </a:p>
      </dgm:t>
    </dgm:pt>
    <dgm:pt modelId="{13CCC02B-EB53-47A6-AC72-B3EE00062EB9}" type="parTrans" cxnId="{552E433B-D2CC-4D5E-951F-68E8B31A4416}">
      <dgm:prSet/>
      <dgm:spPr/>
      <dgm:t>
        <a:bodyPr/>
        <a:lstStyle/>
        <a:p>
          <a:endParaRPr lang="en-US"/>
        </a:p>
      </dgm:t>
    </dgm:pt>
    <dgm:pt modelId="{A927B114-C1F7-47C6-A527-E8E9175BDFEF}" type="sibTrans" cxnId="{552E433B-D2CC-4D5E-951F-68E8B31A4416}">
      <dgm:prSet/>
      <dgm:spPr/>
      <dgm:t>
        <a:bodyPr/>
        <a:lstStyle/>
        <a:p>
          <a:endParaRPr lang="en-US"/>
        </a:p>
      </dgm:t>
    </dgm:pt>
    <dgm:pt modelId="{ABE0A7CE-16E3-4238-A531-85F2CC039F18}" type="pres">
      <dgm:prSet presAssocID="{20143089-631D-4E92-8C73-162C5EBA9BF3}" presName="Root" presStyleCnt="0">
        <dgm:presLayoutVars>
          <dgm:dir/>
          <dgm:resizeHandles val="exact"/>
        </dgm:presLayoutVars>
      </dgm:prSet>
      <dgm:spPr/>
    </dgm:pt>
    <dgm:pt modelId="{B10CB657-9C15-4CF8-A80A-3FD1EF228EB5}" type="pres">
      <dgm:prSet presAssocID="{689BE735-0FF2-4D6A-B5DB-C6CD94FEB2EB}" presName="Composite" presStyleCnt="0"/>
      <dgm:spPr/>
    </dgm:pt>
    <dgm:pt modelId="{181A6F2C-F107-4641-922A-BE1F819B3078}" type="pres">
      <dgm:prSet presAssocID="{689BE735-0FF2-4D6A-B5DB-C6CD94FEB2E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t="11693" r="-2" b="8555"/>
          <a:stretch/>
        </a:blipFill>
      </dgm:spPr>
      <dgm:extLst>
        <a:ext uri="{E40237B7-FDA0-4F09-8148-C483321AD2D9}">
          <dgm14:cNvPr xmlns:dgm14="http://schemas.microsoft.com/office/drawing/2010/diagram" id="0" name="" descr="White king - one of 12 chess pieces"/>
        </a:ext>
      </dgm:extLst>
    </dgm:pt>
    <dgm:pt modelId="{F9D7662D-DE00-49F5-A741-4E5B0FDABE10}" type="pres">
      <dgm:prSet presAssocID="{689BE735-0FF2-4D6A-B5DB-C6CD94FEB2EB}" presName="Subtitle" presStyleLbl="revTx" presStyleIdx="0" presStyleCnt="6">
        <dgm:presLayoutVars>
          <dgm:chMax val="0"/>
          <dgm:bulletEnabled/>
        </dgm:presLayoutVars>
      </dgm:prSet>
      <dgm:spPr/>
    </dgm:pt>
    <dgm:pt modelId="{797E3AC5-8830-4F53-A6B3-5E275C5E9605}" type="pres">
      <dgm:prSet presAssocID="{689BE735-0FF2-4D6A-B5DB-C6CD94FEB2EB}" presName="Description" presStyleLbl="revTx" presStyleIdx="1" presStyleCnt="6">
        <dgm:presLayoutVars>
          <dgm:bulletEnabled/>
        </dgm:presLayoutVars>
      </dgm:prSet>
      <dgm:spPr/>
    </dgm:pt>
    <dgm:pt modelId="{2B07E951-B415-4EB2-8D19-301E25C5B1D3}" type="pres">
      <dgm:prSet presAssocID="{3F0B3E4D-E315-41AA-ABB2-956E8C21D416}" presName="sibTrans" presStyleLbl="sibTrans2D1" presStyleIdx="0" presStyleCnt="0"/>
      <dgm:spPr/>
    </dgm:pt>
    <dgm:pt modelId="{BBEED5DC-F779-4E3A-B7DE-009B19A7C771}" type="pres">
      <dgm:prSet presAssocID="{85C6777E-72DB-4610-85E5-D6817586490A}" presName="Composite" presStyleCnt="0"/>
      <dgm:spPr/>
    </dgm:pt>
    <dgm:pt modelId="{A1C7E76B-550C-4985-B1E9-32BCAFFA3D58}" type="pres">
      <dgm:prSet presAssocID="{85C6777E-72DB-4610-85E5-D6817586490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566" r="14688" b="6"/>
          <a:stretch/>
        </a:blipFill>
      </dgm:spPr>
      <dgm:extLst>
        <a:ext uri="{E40237B7-FDA0-4F09-8148-C483321AD2D9}">
          <dgm14:cNvPr xmlns:dgm14="http://schemas.microsoft.com/office/drawing/2010/diagram" id="0" name="" descr="&quot;Quiz&quot; written yellow wood blocks and yellow megaphone sitting over yellow background. Horizontal composition with copy space. Quiz concept."/>
        </a:ext>
      </dgm:extLst>
    </dgm:pt>
    <dgm:pt modelId="{C307122B-0795-49C4-9BF2-10CBDF5132EC}" type="pres">
      <dgm:prSet presAssocID="{85C6777E-72DB-4610-85E5-D6817586490A}" presName="Subtitle" presStyleLbl="revTx" presStyleIdx="2" presStyleCnt="6">
        <dgm:presLayoutVars>
          <dgm:chMax val="0"/>
          <dgm:bulletEnabled/>
        </dgm:presLayoutVars>
      </dgm:prSet>
      <dgm:spPr/>
    </dgm:pt>
    <dgm:pt modelId="{89F481F1-C0C5-452F-8D22-69A8439B783A}" type="pres">
      <dgm:prSet presAssocID="{85C6777E-72DB-4610-85E5-D6817586490A}" presName="Description" presStyleLbl="revTx" presStyleIdx="3" presStyleCnt="6">
        <dgm:presLayoutVars>
          <dgm:bulletEnabled/>
        </dgm:presLayoutVars>
      </dgm:prSet>
      <dgm:spPr/>
    </dgm:pt>
    <dgm:pt modelId="{027F2344-90D6-4D29-8B57-183922C420E9}" type="pres">
      <dgm:prSet presAssocID="{CFC38B73-32DF-4D78-BF19-49D9AAF855DB}" presName="sibTrans" presStyleLbl="sibTrans2D1" presStyleIdx="0" presStyleCnt="0"/>
      <dgm:spPr/>
    </dgm:pt>
    <dgm:pt modelId="{0CA62922-74DA-402D-B369-AFFDAF74ABDE}" type="pres">
      <dgm:prSet presAssocID="{323612C4-CEFC-496A-9937-9AD07DC8C9B8}" presName="Composite" presStyleCnt="0"/>
      <dgm:spPr/>
    </dgm:pt>
    <dgm:pt modelId="{22970621-21C2-467E-AEE7-C3750545B065}" type="pres">
      <dgm:prSet presAssocID="{323612C4-CEFC-496A-9937-9AD07DC8C9B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1" b="-11"/>
          <a:stretch/>
        </a:blipFill>
      </dgm:spPr>
      <dgm:extLst>
        <a:ext uri="{E40237B7-FDA0-4F09-8148-C483321AD2D9}">
          <dgm14:cNvPr xmlns:dgm14="http://schemas.microsoft.com/office/drawing/2010/diagram" id="0" name="" descr="The game of go in china."/>
        </a:ext>
      </dgm:extLst>
    </dgm:pt>
    <dgm:pt modelId="{70E74690-134F-447F-A287-C42596749D48}" type="pres">
      <dgm:prSet presAssocID="{323612C4-CEFC-496A-9937-9AD07DC8C9B8}" presName="Subtitle" presStyleLbl="revTx" presStyleIdx="4" presStyleCnt="6">
        <dgm:presLayoutVars>
          <dgm:chMax val="0"/>
          <dgm:bulletEnabled/>
        </dgm:presLayoutVars>
      </dgm:prSet>
      <dgm:spPr/>
    </dgm:pt>
    <dgm:pt modelId="{AA8C174D-DB64-4EDB-95E3-2925C2817EBA}" type="pres">
      <dgm:prSet presAssocID="{323612C4-CEFC-496A-9937-9AD07DC8C9B8}" presName="Description" presStyleLbl="revTx" presStyleIdx="5" presStyleCnt="6">
        <dgm:presLayoutVars>
          <dgm:bulletEnabled/>
        </dgm:presLayoutVars>
      </dgm:prSet>
      <dgm:spPr/>
    </dgm:pt>
  </dgm:ptLst>
  <dgm:cxnLst>
    <dgm:cxn modelId="{2E0A1421-3EF6-4B77-86FF-62DF58C66CDC}" srcId="{689BE735-0FF2-4D6A-B5DB-C6CD94FEB2EB}" destId="{A6C437F1-C8D5-411F-B9A4-0A0B57D30DE5}" srcOrd="0" destOrd="0" parTransId="{F6C5BA54-530E-4901-811C-8CA8F097C0F3}" sibTransId="{AB909783-8EEB-4C71-8AD6-FEC458C22E7A}"/>
    <dgm:cxn modelId="{7EEB2E26-381A-4CAE-B8D5-84D133A35067}" type="presOf" srcId="{FAEC08E7-3897-4799-8A43-531A3213A854}" destId="{89F481F1-C0C5-452F-8D22-69A8439B783A}" srcOrd="0" destOrd="0" presId="urn:microsoft.com/office/officeart/2024/3/layout/verticalVisualTextBlock1"/>
    <dgm:cxn modelId="{B436EC2A-A250-4F41-80B4-41D3F9D566BA}" srcId="{20143089-631D-4E92-8C73-162C5EBA9BF3}" destId="{689BE735-0FF2-4D6A-B5DB-C6CD94FEB2EB}" srcOrd="0" destOrd="0" parTransId="{DAFAA196-387D-4E32-8F2F-C703D9BE7A48}" sibTransId="{3F0B3E4D-E315-41AA-ABB2-956E8C21D416}"/>
    <dgm:cxn modelId="{E11FFA32-555A-42BC-B126-50FCD7F4048D}" type="presOf" srcId="{689BE735-0FF2-4D6A-B5DB-C6CD94FEB2EB}" destId="{F9D7662D-DE00-49F5-A741-4E5B0FDABE10}" srcOrd="0" destOrd="0" presId="urn:microsoft.com/office/officeart/2024/3/layout/verticalVisualTextBlock1"/>
    <dgm:cxn modelId="{671B5039-C329-4727-B205-2DDCE3E84F4B}" type="presOf" srcId="{CFC38B73-32DF-4D78-BF19-49D9AAF855DB}" destId="{027F2344-90D6-4D29-8B57-183922C420E9}" srcOrd="0" destOrd="0" presId="urn:microsoft.com/office/officeart/2024/3/layout/verticalVisualTextBlock1"/>
    <dgm:cxn modelId="{552E433B-D2CC-4D5E-951F-68E8B31A4416}" srcId="{323612C4-CEFC-496A-9937-9AD07DC8C9B8}" destId="{085BEDF1-C214-48B1-A54A-162420AC29BC}" srcOrd="0" destOrd="0" parTransId="{13CCC02B-EB53-47A6-AC72-B3EE00062EB9}" sibTransId="{A927B114-C1F7-47C6-A527-E8E9175BDFEF}"/>
    <dgm:cxn modelId="{D9AEB43C-B118-4814-81A2-81438FE27325}" type="presOf" srcId="{A6C437F1-C8D5-411F-B9A4-0A0B57D30DE5}" destId="{797E3AC5-8830-4F53-A6B3-5E275C5E9605}" srcOrd="0" destOrd="0" presId="urn:microsoft.com/office/officeart/2024/3/layout/verticalVisualTextBlock1"/>
    <dgm:cxn modelId="{3FF8E161-D3D8-4AAF-8A33-4EE7AA0CC5FE}" type="presOf" srcId="{323612C4-CEFC-496A-9937-9AD07DC8C9B8}" destId="{70E74690-134F-447F-A287-C42596749D48}" srcOrd="0" destOrd="0" presId="urn:microsoft.com/office/officeart/2024/3/layout/verticalVisualTextBlock1"/>
    <dgm:cxn modelId="{0AB2A356-0723-441A-A45C-3C6CF292284F}" srcId="{20143089-631D-4E92-8C73-162C5EBA9BF3}" destId="{323612C4-CEFC-496A-9937-9AD07DC8C9B8}" srcOrd="2" destOrd="0" parTransId="{4F936DDA-096A-405E-AC96-CBC430EF5870}" sibTransId="{40398EFF-207E-40A7-8625-943F863624A1}"/>
    <dgm:cxn modelId="{7FD18783-89FA-464C-8C20-0CEEFB5A87A7}" type="presOf" srcId="{3F0B3E4D-E315-41AA-ABB2-956E8C21D416}" destId="{2B07E951-B415-4EB2-8D19-301E25C5B1D3}" srcOrd="0" destOrd="0" presId="urn:microsoft.com/office/officeart/2024/3/layout/verticalVisualTextBlock1"/>
    <dgm:cxn modelId="{BF555386-DF45-4277-A3F9-07D7CAA167D8}" srcId="{20143089-631D-4E92-8C73-162C5EBA9BF3}" destId="{85C6777E-72DB-4610-85E5-D6817586490A}" srcOrd="1" destOrd="0" parTransId="{F27B2F29-B357-43D5-955C-ED08EF6F942B}" sibTransId="{CFC38B73-32DF-4D78-BF19-49D9AAF855DB}"/>
    <dgm:cxn modelId="{393CC998-4834-4E32-B65B-8A375346AC01}" type="presOf" srcId="{085BEDF1-C214-48B1-A54A-162420AC29BC}" destId="{AA8C174D-DB64-4EDB-95E3-2925C2817EBA}" srcOrd="0" destOrd="0" presId="urn:microsoft.com/office/officeart/2024/3/layout/verticalVisualTextBlock1"/>
    <dgm:cxn modelId="{AB9A30E3-89ED-4BAC-ACA4-00F66758E810}" srcId="{85C6777E-72DB-4610-85E5-D6817586490A}" destId="{FAEC08E7-3897-4799-8A43-531A3213A854}" srcOrd="0" destOrd="0" parTransId="{5F1E8014-0EBD-448A-82D3-0801B3C75009}" sibTransId="{3DB2AA94-23AE-47F6-A9E2-27D80F5E22F0}"/>
    <dgm:cxn modelId="{253606E5-6DDD-46DE-95C5-528460B441EC}" type="presOf" srcId="{85C6777E-72DB-4610-85E5-D6817586490A}" destId="{C307122B-0795-49C4-9BF2-10CBDF5132EC}" srcOrd="0" destOrd="0" presId="urn:microsoft.com/office/officeart/2024/3/layout/verticalVisualTextBlock1"/>
    <dgm:cxn modelId="{3B1C0FED-9552-437C-9C20-76FE07493845}" type="presOf" srcId="{20143089-631D-4E92-8C73-162C5EBA9BF3}" destId="{ABE0A7CE-16E3-4238-A531-85F2CC039F18}" srcOrd="0" destOrd="0" presId="urn:microsoft.com/office/officeart/2024/3/layout/verticalVisualTextBlock1"/>
    <dgm:cxn modelId="{98DFE790-E1AF-4BC5-9CF0-9E73B6135DCA}" type="presParOf" srcId="{ABE0A7CE-16E3-4238-A531-85F2CC039F18}" destId="{B10CB657-9C15-4CF8-A80A-3FD1EF228EB5}" srcOrd="0" destOrd="0" presId="urn:microsoft.com/office/officeart/2024/3/layout/verticalVisualTextBlock1"/>
    <dgm:cxn modelId="{49CCD0E6-82C0-40FF-9267-B90C84D328F4}" type="presParOf" srcId="{B10CB657-9C15-4CF8-A80A-3FD1EF228EB5}" destId="{181A6F2C-F107-4641-922A-BE1F819B3078}" srcOrd="0" destOrd="0" presId="urn:microsoft.com/office/officeart/2024/3/layout/verticalVisualTextBlock1"/>
    <dgm:cxn modelId="{0C7EE362-23EE-4B3A-B189-09498E60233F}" type="presParOf" srcId="{B10CB657-9C15-4CF8-A80A-3FD1EF228EB5}" destId="{F9D7662D-DE00-49F5-A741-4E5B0FDABE10}" srcOrd="1" destOrd="0" presId="urn:microsoft.com/office/officeart/2024/3/layout/verticalVisualTextBlock1"/>
    <dgm:cxn modelId="{B95BDF17-2DD4-4B8F-9C91-5F77AA224588}" type="presParOf" srcId="{B10CB657-9C15-4CF8-A80A-3FD1EF228EB5}" destId="{797E3AC5-8830-4F53-A6B3-5E275C5E9605}" srcOrd="2" destOrd="0" presId="urn:microsoft.com/office/officeart/2024/3/layout/verticalVisualTextBlock1"/>
    <dgm:cxn modelId="{1D34441B-9FF3-487A-BF63-1842DCFF2682}" type="presParOf" srcId="{ABE0A7CE-16E3-4238-A531-85F2CC039F18}" destId="{2B07E951-B415-4EB2-8D19-301E25C5B1D3}" srcOrd="1" destOrd="0" presId="urn:microsoft.com/office/officeart/2024/3/layout/verticalVisualTextBlock1"/>
    <dgm:cxn modelId="{6C2CD684-D8DA-4DC4-AF40-798D96C3AE7C}" type="presParOf" srcId="{ABE0A7CE-16E3-4238-A531-85F2CC039F18}" destId="{BBEED5DC-F779-4E3A-B7DE-009B19A7C771}" srcOrd="2" destOrd="0" presId="urn:microsoft.com/office/officeart/2024/3/layout/verticalVisualTextBlock1"/>
    <dgm:cxn modelId="{1A4D17F1-CDE7-4247-A451-F30F63F2465A}" type="presParOf" srcId="{BBEED5DC-F779-4E3A-B7DE-009B19A7C771}" destId="{A1C7E76B-550C-4985-B1E9-32BCAFFA3D58}" srcOrd="0" destOrd="0" presId="urn:microsoft.com/office/officeart/2024/3/layout/verticalVisualTextBlock1"/>
    <dgm:cxn modelId="{2CCB4505-64B0-491C-91BE-0C45E9059F9C}" type="presParOf" srcId="{BBEED5DC-F779-4E3A-B7DE-009B19A7C771}" destId="{C307122B-0795-49C4-9BF2-10CBDF5132EC}" srcOrd="1" destOrd="0" presId="urn:microsoft.com/office/officeart/2024/3/layout/verticalVisualTextBlock1"/>
    <dgm:cxn modelId="{DAE4AEA8-27D1-48C3-B22A-5D884F14C8BD}" type="presParOf" srcId="{BBEED5DC-F779-4E3A-B7DE-009B19A7C771}" destId="{89F481F1-C0C5-452F-8D22-69A8439B783A}" srcOrd="2" destOrd="0" presId="urn:microsoft.com/office/officeart/2024/3/layout/verticalVisualTextBlock1"/>
    <dgm:cxn modelId="{3A3A5E20-E769-4E65-A5A5-82FFA9B1265B}" type="presParOf" srcId="{ABE0A7CE-16E3-4238-A531-85F2CC039F18}" destId="{027F2344-90D6-4D29-8B57-183922C420E9}" srcOrd="3" destOrd="0" presId="urn:microsoft.com/office/officeart/2024/3/layout/verticalVisualTextBlock1"/>
    <dgm:cxn modelId="{9433C75B-BFDE-422A-9E37-CACFEC5EE01F}" type="presParOf" srcId="{ABE0A7CE-16E3-4238-A531-85F2CC039F18}" destId="{0CA62922-74DA-402D-B369-AFFDAF74ABDE}" srcOrd="4" destOrd="0" presId="urn:microsoft.com/office/officeart/2024/3/layout/verticalVisualTextBlock1"/>
    <dgm:cxn modelId="{018FCAF6-B679-4178-9AAC-45A35847FE14}" type="presParOf" srcId="{0CA62922-74DA-402D-B369-AFFDAF74ABDE}" destId="{22970621-21C2-467E-AEE7-C3750545B065}" srcOrd="0" destOrd="0" presId="urn:microsoft.com/office/officeart/2024/3/layout/verticalVisualTextBlock1"/>
    <dgm:cxn modelId="{99140EF3-3973-4B9C-8159-360C23780B1D}" type="presParOf" srcId="{0CA62922-74DA-402D-B369-AFFDAF74ABDE}" destId="{70E74690-134F-447F-A287-C42596749D48}" srcOrd="1" destOrd="0" presId="urn:microsoft.com/office/officeart/2024/3/layout/verticalVisualTextBlock1"/>
    <dgm:cxn modelId="{79B101FE-881B-46A4-9042-81B2DC5F4DEE}" type="presParOf" srcId="{0CA62922-74DA-402D-B369-AFFDAF74ABDE}" destId="{AA8C174D-DB64-4EDB-95E3-2925C2817EB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192547-BB74-4EC0-BB78-C8E9439CC1A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B4A0CAF-85DA-46ED-94A0-FC986EAC850B}">
      <dgm:prSet/>
      <dgm:spPr/>
      <dgm:t>
        <a:bodyPr/>
        <a:lstStyle/>
        <a:p>
          <a:pPr>
            <a:lnSpc>
              <a:spcPct val="100000"/>
            </a:lnSpc>
            <a:defRPr b="1"/>
          </a:pPr>
          <a:r>
            <a:rPr lang="en-US"/>
            <a:t>AI Evolution Overview</a:t>
          </a:r>
        </a:p>
      </dgm:t>
    </dgm:pt>
    <dgm:pt modelId="{C3D1B42E-E0C8-473B-BC0A-1DDCF1240875}" type="parTrans" cxnId="{81D02EBC-38DD-4133-9695-148C768527C1}">
      <dgm:prSet/>
      <dgm:spPr/>
      <dgm:t>
        <a:bodyPr/>
        <a:lstStyle/>
        <a:p>
          <a:endParaRPr lang="en-US"/>
        </a:p>
      </dgm:t>
    </dgm:pt>
    <dgm:pt modelId="{9120A452-6955-4A70-BFAF-0F7AEB04F687}" type="sibTrans" cxnId="{81D02EBC-38DD-4133-9695-148C768527C1}">
      <dgm:prSet/>
      <dgm:spPr/>
      <dgm:t>
        <a:bodyPr/>
        <a:lstStyle/>
        <a:p>
          <a:pPr>
            <a:lnSpc>
              <a:spcPct val="100000"/>
            </a:lnSpc>
            <a:defRPr b="1"/>
          </a:pPr>
          <a:endParaRPr lang="en-US"/>
        </a:p>
      </dgm:t>
    </dgm:pt>
    <dgm:pt modelId="{282A5EB5-97B6-43C2-A97C-634EC0AE333E}">
      <dgm:prSet/>
      <dgm:spPr/>
      <dgm:t>
        <a:bodyPr/>
        <a:lstStyle/>
        <a:p>
          <a:pPr>
            <a:lnSpc>
              <a:spcPct val="100000"/>
            </a:lnSpc>
          </a:pPr>
          <a:r>
            <a:rPr lang="en-US"/>
            <a:t>AI development includes significant achievements and challenges shaping its current state and future.</a:t>
          </a:r>
        </a:p>
      </dgm:t>
    </dgm:pt>
    <dgm:pt modelId="{240F9201-9091-4C62-9A41-E283FC253401}" type="parTrans" cxnId="{954A7BAA-5150-462C-AAD0-E5AEB68D00C7}">
      <dgm:prSet/>
      <dgm:spPr/>
      <dgm:t>
        <a:bodyPr/>
        <a:lstStyle/>
        <a:p>
          <a:endParaRPr lang="en-US"/>
        </a:p>
      </dgm:t>
    </dgm:pt>
    <dgm:pt modelId="{38E850BD-4F6F-40A7-B41B-A68C46788CDA}" type="sibTrans" cxnId="{954A7BAA-5150-462C-AAD0-E5AEB68D00C7}">
      <dgm:prSet/>
      <dgm:spPr/>
      <dgm:t>
        <a:bodyPr/>
        <a:lstStyle/>
        <a:p>
          <a:endParaRPr lang="en-US"/>
        </a:p>
      </dgm:t>
    </dgm:pt>
    <dgm:pt modelId="{C3196546-3F7F-4C59-9A2D-F0BEF2BCC23C}">
      <dgm:prSet/>
      <dgm:spPr/>
      <dgm:t>
        <a:bodyPr/>
        <a:lstStyle/>
        <a:p>
          <a:pPr>
            <a:lnSpc>
              <a:spcPct val="100000"/>
            </a:lnSpc>
            <a:defRPr b="1"/>
          </a:pPr>
          <a:r>
            <a:rPr lang="en-US"/>
            <a:t>Societal Impact</a:t>
          </a:r>
        </a:p>
      </dgm:t>
    </dgm:pt>
    <dgm:pt modelId="{B8A75D47-817D-4893-AB01-BADB64AB2DD9}" type="parTrans" cxnId="{8BB41912-DBED-44C4-9E79-9D7339AFBCD6}">
      <dgm:prSet/>
      <dgm:spPr/>
      <dgm:t>
        <a:bodyPr/>
        <a:lstStyle/>
        <a:p>
          <a:endParaRPr lang="en-US"/>
        </a:p>
      </dgm:t>
    </dgm:pt>
    <dgm:pt modelId="{F3280C16-56F0-4B91-9D98-280C66C9697D}" type="sibTrans" cxnId="{8BB41912-DBED-44C4-9E79-9D7339AFBCD6}">
      <dgm:prSet/>
      <dgm:spPr/>
      <dgm:t>
        <a:bodyPr/>
        <a:lstStyle/>
        <a:p>
          <a:pPr>
            <a:lnSpc>
              <a:spcPct val="100000"/>
            </a:lnSpc>
            <a:defRPr b="1"/>
          </a:pPr>
          <a:endParaRPr lang="en-US"/>
        </a:p>
      </dgm:t>
    </dgm:pt>
    <dgm:pt modelId="{5315162D-CFB6-4F71-948C-87541B79CE90}">
      <dgm:prSet/>
      <dgm:spPr/>
      <dgm:t>
        <a:bodyPr/>
        <a:lstStyle/>
        <a:p>
          <a:pPr>
            <a:lnSpc>
              <a:spcPct val="100000"/>
            </a:lnSpc>
          </a:pPr>
          <a:r>
            <a:rPr lang="en-US"/>
            <a:t>AI introduces societal shifts requiring awareness and adaptation to new technologies.</a:t>
          </a:r>
        </a:p>
      </dgm:t>
    </dgm:pt>
    <dgm:pt modelId="{E0BBF3B7-57D5-4773-86CA-1E9356892A84}" type="parTrans" cxnId="{78D9AF0E-00CF-4953-B327-59A0E12CD898}">
      <dgm:prSet/>
      <dgm:spPr/>
      <dgm:t>
        <a:bodyPr/>
        <a:lstStyle/>
        <a:p>
          <a:endParaRPr lang="en-US"/>
        </a:p>
      </dgm:t>
    </dgm:pt>
    <dgm:pt modelId="{B9222E6C-E66D-483E-831A-E4D7FA557A89}" type="sibTrans" cxnId="{78D9AF0E-00CF-4953-B327-59A0E12CD898}">
      <dgm:prSet/>
      <dgm:spPr/>
      <dgm:t>
        <a:bodyPr/>
        <a:lstStyle/>
        <a:p>
          <a:endParaRPr lang="en-US"/>
        </a:p>
      </dgm:t>
    </dgm:pt>
    <dgm:pt modelId="{F4C4331D-2C4A-45C6-A815-52652714460A}">
      <dgm:prSet/>
      <dgm:spPr/>
      <dgm:t>
        <a:bodyPr/>
        <a:lstStyle/>
        <a:p>
          <a:pPr>
            <a:lnSpc>
              <a:spcPct val="100000"/>
            </a:lnSpc>
            <a:defRPr b="1"/>
          </a:pPr>
          <a:r>
            <a:rPr lang="en-US"/>
            <a:t>Future Preparedness</a:t>
          </a:r>
        </a:p>
      </dgm:t>
    </dgm:pt>
    <dgm:pt modelId="{C0F2E494-8F7C-4F9C-BFD5-FA8EB4C835A6}" type="parTrans" cxnId="{F1A355B7-C5D5-405C-9420-BD6B2DB9F912}">
      <dgm:prSet/>
      <dgm:spPr/>
      <dgm:t>
        <a:bodyPr/>
        <a:lstStyle/>
        <a:p>
          <a:endParaRPr lang="en-US"/>
        </a:p>
      </dgm:t>
    </dgm:pt>
    <dgm:pt modelId="{48132777-7351-438B-9E70-BEA763954A7C}" type="sibTrans" cxnId="{F1A355B7-C5D5-405C-9420-BD6B2DB9F912}">
      <dgm:prSet/>
      <dgm:spPr/>
      <dgm:t>
        <a:bodyPr/>
        <a:lstStyle/>
        <a:p>
          <a:endParaRPr lang="en-US"/>
        </a:p>
      </dgm:t>
    </dgm:pt>
    <dgm:pt modelId="{3C53EE37-B95C-4ABF-A218-67B5D6E62F5F}">
      <dgm:prSet/>
      <dgm:spPr/>
      <dgm:t>
        <a:bodyPr/>
        <a:lstStyle/>
        <a:p>
          <a:pPr>
            <a:lnSpc>
              <a:spcPct val="100000"/>
            </a:lnSpc>
          </a:pPr>
          <a:r>
            <a:rPr lang="en-US"/>
            <a:t>Understanding AI's journey enables preparation for its transformative potential and responsibilities.</a:t>
          </a:r>
        </a:p>
      </dgm:t>
    </dgm:pt>
    <dgm:pt modelId="{770A0A77-AC1A-4388-BE9A-BABA89BC9695}" type="parTrans" cxnId="{B42D9C0A-423E-4A64-AC12-D0C44E36966C}">
      <dgm:prSet/>
      <dgm:spPr/>
      <dgm:t>
        <a:bodyPr/>
        <a:lstStyle/>
        <a:p>
          <a:endParaRPr lang="en-US"/>
        </a:p>
      </dgm:t>
    </dgm:pt>
    <dgm:pt modelId="{2E092CE3-2D4C-4975-B758-EC9876407C31}" type="sibTrans" cxnId="{B42D9C0A-423E-4A64-AC12-D0C44E36966C}">
      <dgm:prSet/>
      <dgm:spPr/>
      <dgm:t>
        <a:bodyPr/>
        <a:lstStyle/>
        <a:p>
          <a:endParaRPr lang="en-US"/>
        </a:p>
      </dgm:t>
    </dgm:pt>
    <dgm:pt modelId="{56599E2C-5862-41FF-9B44-B236C009D911}" type="pres">
      <dgm:prSet presAssocID="{D5192547-BB74-4EC0-BB78-C8E9439CC1A9}" presName="Name0" presStyleCnt="0">
        <dgm:presLayoutVars>
          <dgm:dir/>
          <dgm:resizeHandles val="exact"/>
        </dgm:presLayoutVars>
      </dgm:prSet>
      <dgm:spPr/>
    </dgm:pt>
    <dgm:pt modelId="{5E16A27D-E98F-42A3-8452-BA1452EB9E18}" type="pres">
      <dgm:prSet presAssocID="{DB4A0CAF-85DA-46ED-94A0-FC986EAC850B}" presName="compNode" presStyleCnt="0"/>
      <dgm:spPr/>
    </dgm:pt>
    <dgm:pt modelId="{B0F0DECF-C7ED-471F-A861-7E63E99A7550}" type="pres">
      <dgm:prSet presAssocID="{DB4A0CAF-85DA-46ED-94A0-FC986EAC850B}" presName="pictRect" presStyleLbl="revTx" presStyleIdx="0" presStyleCnt="6">
        <dgm:presLayoutVars>
          <dgm:chMax val="0"/>
          <dgm:bulletEnabled/>
        </dgm:presLayoutVars>
      </dgm:prSet>
      <dgm:spPr/>
    </dgm:pt>
    <dgm:pt modelId="{E9CF2692-D854-4577-B810-F23FB89138B4}" type="pres">
      <dgm:prSet presAssocID="{DB4A0CAF-85DA-46ED-94A0-FC986EAC850B}" presName="textRect" presStyleLbl="revTx" presStyleIdx="1" presStyleCnt="6">
        <dgm:presLayoutVars>
          <dgm:bulletEnabled/>
        </dgm:presLayoutVars>
      </dgm:prSet>
      <dgm:spPr/>
    </dgm:pt>
    <dgm:pt modelId="{C163FDB4-D440-4C87-8777-51F3BD472F66}" type="pres">
      <dgm:prSet presAssocID="{9120A452-6955-4A70-BFAF-0F7AEB04F687}" presName="sibTrans" presStyleLbl="sibTrans2D1" presStyleIdx="0" presStyleCnt="0"/>
      <dgm:spPr/>
    </dgm:pt>
    <dgm:pt modelId="{7E61466C-6E85-4714-ABDC-AA3AB1196D1B}" type="pres">
      <dgm:prSet presAssocID="{C3196546-3F7F-4C59-9A2D-F0BEF2BCC23C}" presName="compNode" presStyleCnt="0"/>
      <dgm:spPr/>
    </dgm:pt>
    <dgm:pt modelId="{5148A6CD-8AA5-451D-A170-16BB8F730B6B}" type="pres">
      <dgm:prSet presAssocID="{C3196546-3F7F-4C59-9A2D-F0BEF2BCC23C}" presName="pictRect" presStyleLbl="revTx" presStyleIdx="2" presStyleCnt="6">
        <dgm:presLayoutVars>
          <dgm:chMax val="0"/>
          <dgm:bulletEnabled/>
        </dgm:presLayoutVars>
      </dgm:prSet>
      <dgm:spPr/>
    </dgm:pt>
    <dgm:pt modelId="{076B946D-DB19-404D-83B2-045D8D033ECE}" type="pres">
      <dgm:prSet presAssocID="{C3196546-3F7F-4C59-9A2D-F0BEF2BCC23C}" presName="textRect" presStyleLbl="revTx" presStyleIdx="3" presStyleCnt="6">
        <dgm:presLayoutVars>
          <dgm:bulletEnabled/>
        </dgm:presLayoutVars>
      </dgm:prSet>
      <dgm:spPr/>
    </dgm:pt>
    <dgm:pt modelId="{32FA9669-04D1-4B82-A668-CA5320CEC97D}" type="pres">
      <dgm:prSet presAssocID="{F3280C16-56F0-4B91-9D98-280C66C9697D}" presName="sibTrans" presStyleLbl="sibTrans2D1" presStyleIdx="0" presStyleCnt="0"/>
      <dgm:spPr/>
    </dgm:pt>
    <dgm:pt modelId="{C3FA5435-F16F-4EE7-A74A-8AF4CCF54BFF}" type="pres">
      <dgm:prSet presAssocID="{F4C4331D-2C4A-45C6-A815-52652714460A}" presName="compNode" presStyleCnt="0"/>
      <dgm:spPr/>
    </dgm:pt>
    <dgm:pt modelId="{A32D505A-1DDA-4C7C-8CB8-B213D8D059EB}" type="pres">
      <dgm:prSet presAssocID="{F4C4331D-2C4A-45C6-A815-52652714460A}" presName="pictRect" presStyleLbl="revTx" presStyleIdx="4" presStyleCnt="6">
        <dgm:presLayoutVars>
          <dgm:chMax val="0"/>
          <dgm:bulletEnabled/>
        </dgm:presLayoutVars>
      </dgm:prSet>
      <dgm:spPr/>
    </dgm:pt>
    <dgm:pt modelId="{2B017DC4-7CFD-451E-8874-35C5A0B093D1}" type="pres">
      <dgm:prSet presAssocID="{F4C4331D-2C4A-45C6-A815-52652714460A}" presName="textRect" presStyleLbl="revTx" presStyleIdx="5" presStyleCnt="6">
        <dgm:presLayoutVars>
          <dgm:bulletEnabled/>
        </dgm:presLayoutVars>
      </dgm:prSet>
      <dgm:spPr/>
    </dgm:pt>
  </dgm:ptLst>
  <dgm:cxnLst>
    <dgm:cxn modelId="{08123404-C378-44DA-8CB9-5ECAC4F51521}" type="presOf" srcId="{F4C4331D-2C4A-45C6-A815-52652714460A}" destId="{A32D505A-1DDA-4C7C-8CB8-B213D8D059EB}" srcOrd="0" destOrd="0" presId="urn:microsoft.com/office/officeart/2024/3/layout/hArchList1"/>
    <dgm:cxn modelId="{E42C4805-F7C8-4713-AAD0-2211DCC17268}" type="presOf" srcId="{5315162D-CFB6-4F71-948C-87541B79CE90}" destId="{076B946D-DB19-404D-83B2-045D8D033ECE}" srcOrd="0" destOrd="0" presId="urn:microsoft.com/office/officeart/2024/3/layout/hArchList1"/>
    <dgm:cxn modelId="{B42D9C0A-423E-4A64-AC12-D0C44E36966C}" srcId="{F4C4331D-2C4A-45C6-A815-52652714460A}" destId="{3C53EE37-B95C-4ABF-A218-67B5D6E62F5F}" srcOrd="0" destOrd="0" parTransId="{770A0A77-AC1A-4388-BE9A-BABA89BC9695}" sibTransId="{2E092CE3-2D4C-4975-B758-EC9876407C31}"/>
    <dgm:cxn modelId="{78D9AF0E-00CF-4953-B327-59A0E12CD898}" srcId="{C3196546-3F7F-4C59-9A2D-F0BEF2BCC23C}" destId="{5315162D-CFB6-4F71-948C-87541B79CE90}" srcOrd="0" destOrd="0" parTransId="{E0BBF3B7-57D5-4773-86CA-1E9356892A84}" sibTransId="{B9222E6C-E66D-483E-831A-E4D7FA557A89}"/>
    <dgm:cxn modelId="{4641960F-575F-466A-A593-790AFB43CF2F}" type="presOf" srcId="{D5192547-BB74-4EC0-BB78-C8E9439CC1A9}" destId="{56599E2C-5862-41FF-9B44-B236C009D911}" srcOrd="0" destOrd="0" presId="urn:microsoft.com/office/officeart/2024/3/layout/hArchList1"/>
    <dgm:cxn modelId="{8BB41912-DBED-44C4-9E79-9D7339AFBCD6}" srcId="{D5192547-BB74-4EC0-BB78-C8E9439CC1A9}" destId="{C3196546-3F7F-4C59-9A2D-F0BEF2BCC23C}" srcOrd="1" destOrd="0" parTransId="{B8A75D47-817D-4893-AB01-BADB64AB2DD9}" sibTransId="{F3280C16-56F0-4B91-9D98-280C66C9697D}"/>
    <dgm:cxn modelId="{E280452C-87C8-49AB-9F22-4A65ACCA780E}" type="presOf" srcId="{9120A452-6955-4A70-BFAF-0F7AEB04F687}" destId="{C163FDB4-D440-4C87-8777-51F3BD472F66}" srcOrd="0" destOrd="0" presId="urn:microsoft.com/office/officeart/2024/3/layout/hArchList1"/>
    <dgm:cxn modelId="{568C0D2E-44A9-4BD6-B901-D1229A23EC41}" type="presOf" srcId="{F3280C16-56F0-4B91-9D98-280C66C9697D}" destId="{32FA9669-04D1-4B82-A668-CA5320CEC97D}" srcOrd="0" destOrd="0" presId="urn:microsoft.com/office/officeart/2024/3/layout/hArchList1"/>
    <dgm:cxn modelId="{931C0639-85D0-4D4B-BAEA-9BB9B949D159}" type="presOf" srcId="{3C53EE37-B95C-4ABF-A218-67B5D6E62F5F}" destId="{2B017DC4-7CFD-451E-8874-35C5A0B093D1}" srcOrd="0" destOrd="0" presId="urn:microsoft.com/office/officeart/2024/3/layout/hArchList1"/>
    <dgm:cxn modelId="{95776240-2169-4639-BC3F-0367B04CB97E}" type="presOf" srcId="{282A5EB5-97B6-43C2-A97C-634EC0AE333E}" destId="{E9CF2692-D854-4577-B810-F23FB89138B4}" srcOrd="0" destOrd="0" presId="urn:microsoft.com/office/officeart/2024/3/layout/hArchList1"/>
    <dgm:cxn modelId="{D134B888-79B2-48E4-A643-EA26433B97C8}" type="presOf" srcId="{C3196546-3F7F-4C59-9A2D-F0BEF2BCC23C}" destId="{5148A6CD-8AA5-451D-A170-16BB8F730B6B}" srcOrd="0" destOrd="0" presId="urn:microsoft.com/office/officeart/2024/3/layout/hArchList1"/>
    <dgm:cxn modelId="{9146E991-5FE5-4A26-92B1-9B11E75B021E}" type="presOf" srcId="{DB4A0CAF-85DA-46ED-94A0-FC986EAC850B}" destId="{B0F0DECF-C7ED-471F-A861-7E63E99A7550}" srcOrd="0" destOrd="0" presId="urn:microsoft.com/office/officeart/2024/3/layout/hArchList1"/>
    <dgm:cxn modelId="{954A7BAA-5150-462C-AAD0-E5AEB68D00C7}" srcId="{DB4A0CAF-85DA-46ED-94A0-FC986EAC850B}" destId="{282A5EB5-97B6-43C2-A97C-634EC0AE333E}" srcOrd="0" destOrd="0" parTransId="{240F9201-9091-4C62-9A41-E283FC253401}" sibTransId="{38E850BD-4F6F-40A7-B41B-A68C46788CDA}"/>
    <dgm:cxn modelId="{F1A355B7-C5D5-405C-9420-BD6B2DB9F912}" srcId="{D5192547-BB74-4EC0-BB78-C8E9439CC1A9}" destId="{F4C4331D-2C4A-45C6-A815-52652714460A}" srcOrd="2" destOrd="0" parTransId="{C0F2E494-8F7C-4F9C-BFD5-FA8EB4C835A6}" sibTransId="{48132777-7351-438B-9E70-BEA763954A7C}"/>
    <dgm:cxn modelId="{81D02EBC-38DD-4133-9695-148C768527C1}" srcId="{D5192547-BB74-4EC0-BB78-C8E9439CC1A9}" destId="{DB4A0CAF-85DA-46ED-94A0-FC986EAC850B}" srcOrd="0" destOrd="0" parTransId="{C3D1B42E-E0C8-473B-BC0A-1DDCF1240875}" sibTransId="{9120A452-6955-4A70-BFAF-0F7AEB04F687}"/>
    <dgm:cxn modelId="{36635038-1E4F-49FB-A556-3BD3826A8223}" type="presParOf" srcId="{56599E2C-5862-41FF-9B44-B236C009D911}" destId="{5E16A27D-E98F-42A3-8452-BA1452EB9E18}" srcOrd="0" destOrd="0" presId="urn:microsoft.com/office/officeart/2024/3/layout/hArchList1"/>
    <dgm:cxn modelId="{22800E33-975D-4683-90BB-9879265EAA0B}" type="presParOf" srcId="{5E16A27D-E98F-42A3-8452-BA1452EB9E18}" destId="{B0F0DECF-C7ED-471F-A861-7E63E99A7550}" srcOrd="0" destOrd="0" presId="urn:microsoft.com/office/officeart/2024/3/layout/hArchList1"/>
    <dgm:cxn modelId="{5B7E49AC-62BA-4E67-946B-FE28A35A3B5E}" type="presParOf" srcId="{5E16A27D-E98F-42A3-8452-BA1452EB9E18}" destId="{E9CF2692-D854-4577-B810-F23FB89138B4}" srcOrd="1" destOrd="0" presId="urn:microsoft.com/office/officeart/2024/3/layout/hArchList1"/>
    <dgm:cxn modelId="{0D1FBCF8-106C-4BA0-9D76-59F49C593337}" type="presParOf" srcId="{56599E2C-5862-41FF-9B44-B236C009D911}" destId="{C163FDB4-D440-4C87-8777-51F3BD472F66}" srcOrd="1" destOrd="0" presId="urn:microsoft.com/office/officeart/2024/3/layout/hArchList1"/>
    <dgm:cxn modelId="{9430E64E-39EA-4486-B171-3AB2D9BBD8F7}" type="presParOf" srcId="{56599E2C-5862-41FF-9B44-B236C009D911}" destId="{7E61466C-6E85-4714-ABDC-AA3AB1196D1B}" srcOrd="2" destOrd="0" presId="urn:microsoft.com/office/officeart/2024/3/layout/hArchList1"/>
    <dgm:cxn modelId="{D786E8C0-C485-4E69-8401-7760F548C02A}" type="presParOf" srcId="{7E61466C-6E85-4714-ABDC-AA3AB1196D1B}" destId="{5148A6CD-8AA5-451D-A170-16BB8F730B6B}" srcOrd="0" destOrd="0" presId="urn:microsoft.com/office/officeart/2024/3/layout/hArchList1"/>
    <dgm:cxn modelId="{59A51DF4-E22F-4D90-96B0-5E991FD2A167}" type="presParOf" srcId="{7E61466C-6E85-4714-ABDC-AA3AB1196D1B}" destId="{076B946D-DB19-404D-83B2-045D8D033ECE}" srcOrd="1" destOrd="0" presId="urn:microsoft.com/office/officeart/2024/3/layout/hArchList1"/>
    <dgm:cxn modelId="{87D0356B-43EC-4288-95CE-5A98953F521F}" type="presParOf" srcId="{56599E2C-5862-41FF-9B44-B236C009D911}" destId="{32FA9669-04D1-4B82-A668-CA5320CEC97D}" srcOrd="3" destOrd="0" presId="urn:microsoft.com/office/officeart/2024/3/layout/hArchList1"/>
    <dgm:cxn modelId="{A18715DF-B852-4B77-9934-5303EE872381}" type="presParOf" srcId="{56599E2C-5862-41FF-9B44-B236C009D911}" destId="{C3FA5435-F16F-4EE7-A74A-8AF4CCF54BFF}" srcOrd="4" destOrd="0" presId="urn:microsoft.com/office/officeart/2024/3/layout/hArchList1"/>
    <dgm:cxn modelId="{9A25F0D8-B189-4B4B-BF9D-D2B766654E3E}" type="presParOf" srcId="{C3FA5435-F16F-4EE7-A74A-8AF4CCF54BFF}" destId="{A32D505A-1DDA-4C7C-8CB8-B213D8D059EB}" srcOrd="0" destOrd="0" presId="urn:microsoft.com/office/officeart/2024/3/layout/hArchList1"/>
    <dgm:cxn modelId="{D468E276-B23E-42B7-83C6-519A5F7E095D}" type="presParOf" srcId="{C3FA5435-F16F-4EE7-A74A-8AF4CCF54BFF}" destId="{2B017DC4-7CFD-451E-8874-35C5A0B093D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430D0-5354-4B2F-8D0C-DCBEC0FB1284}">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2644" r="21107" b="1"/>
          <a:stretch/>
        </a:blipFill>
        <a:ln>
          <a:noFill/>
        </a:ln>
        <a:effectLst/>
      </dsp:spPr>
      <dsp:style>
        <a:lnRef idx="0">
          <a:scrgbClr r="0" g="0" b="0"/>
        </a:lnRef>
        <a:fillRef idx="3">
          <a:scrgbClr r="0" g="0" b="0"/>
        </a:fillRef>
        <a:effectRef idx="2">
          <a:scrgbClr r="0" g="0" b="0"/>
        </a:effectRef>
        <a:fontRef idx="minor">
          <a:schemeClr val="lt1"/>
        </a:fontRef>
      </dsp:style>
    </dsp:sp>
    <dsp:sp modelId="{DBBF4023-1E91-40CA-8CA9-D3918657F019}">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 Resurgence in 1980s</a:t>
          </a:r>
        </a:p>
      </dsp:txBody>
      <dsp:txXfrm>
        <a:off x="1790980" y="0"/>
        <a:ext cx="5800878" cy="363528"/>
      </dsp:txXfrm>
    </dsp:sp>
    <dsp:sp modelId="{50C0D2A4-E83C-4867-AEE3-423F16D3CDFE}">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late 1980s marked a revitalization of artificial intelligence research through new machine learning methods.</a:t>
          </a:r>
        </a:p>
      </dsp:txBody>
      <dsp:txXfrm>
        <a:off x="1790980" y="363528"/>
        <a:ext cx="5800878" cy="1247452"/>
      </dsp:txXfrm>
    </dsp:sp>
    <dsp:sp modelId="{84F797AD-CCD8-48A4-ABB5-2DA28D4AB598}">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219" r="16035" b="6"/>
          <a:stretch/>
        </a:blipFill>
        <a:ln>
          <a:noFill/>
        </a:ln>
        <a:effectLst/>
      </dsp:spPr>
      <dsp:style>
        <a:lnRef idx="0">
          <a:scrgbClr r="0" g="0" b="0"/>
        </a:lnRef>
        <a:fillRef idx="3">
          <a:scrgbClr r="0" g="0" b="0"/>
        </a:fillRef>
        <a:effectRef idx="2">
          <a:scrgbClr r="0" g="0" b="0"/>
        </a:effectRef>
        <a:fontRef idx="minor">
          <a:schemeClr val="lt1"/>
        </a:fontRef>
      </dsp:style>
    </dsp:sp>
    <dsp:sp modelId="{FF7953BF-ADF4-420E-B110-D07106810588}">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Focus on Data and Patterns</a:t>
          </a:r>
        </a:p>
      </dsp:txBody>
      <dsp:txXfrm>
        <a:off x="1790980" y="1739859"/>
        <a:ext cx="5800878" cy="363528"/>
      </dsp:txXfrm>
    </dsp:sp>
    <dsp:sp modelId="{2F7CBCB2-F10C-44A3-8D4F-050233A9C853}">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Machine learning approaches centered on analyzing data and recognizing patterns to improve AI capabilities.</a:t>
          </a:r>
        </a:p>
      </dsp:txBody>
      <dsp:txXfrm>
        <a:off x="1790980" y="2103387"/>
        <a:ext cx="5800878" cy="1247452"/>
      </dsp:txXfrm>
    </dsp:sp>
    <dsp:sp modelId="{A6CD3187-7DC9-45C2-B830-E502C95B761E}">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739" r="14515" b="6"/>
          <a:stretch/>
        </a:blipFill>
        <a:ln>
          <a:noFill/>
        </a:ln>
        <a:effectLst/>
      </dsp:spPr>
      <dsp:style>
        <a:lnRef idx="0">
          <a:scrgbClr r="0" g="0" b="0"/>
        </a:lnRef>
        <a:fillRef idx="3">
          <a:scrgbClr r="0" g="0" b="0"/>
        </a:fillRef>
        <a:effectRef idx="2">
          <a:scrgbClr r="0" g="0" b="0"/>
        </a:effectRef>
        <a:fontRef idx="minor">
          <a:schemeClr val="lt1"/>
        </a:fontRef>
      </dsp:style>
    </dsp:sp>
    <dsp:sp modelId="{16758A38-2FCA-40F8-A89B-2EA212FB2B83}">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Research Momentum Boost</a:t>
          </a:r>
        </a:p>
      </dsp:txBody>
      <dsp:txXfrm>
        <a:off x="1790980" y="3479718"/>
        <a:ext cx="5800878" cy="363528"/>
      </dsp:txXfrm>
    </dsp:sp>
    <dsp:sp modelId="{3B0FF751-3090-48B7-BC80-90F21C2A307A}">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This resurgence brought renewed momentum to AI research, paving the way for future advancements.</a:t>
          </a:r>
        </a:p>
      </dsp:txBody>
      <dsp:txXfrm>
        <a:off x="1790980" y="3843246"/>
        <a:ext cx="5800878" cy="1247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A6F2C-F107-4641-922A-BE1F819B3078}">
      <dsp:nvSpPr>
        <dsp:cNvPr id="0" name=""/>
        <dsp:cNvSpPr/>
      </dsp:nvSpPr>
      <dsp:spPr>
        <a:xfrm>
          <a:off x="0" y="0"/>
          <a:ext cx="1610980" cy="16109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t="11693" r="-2" b="8555"/>
          <a:stretch/>
        </a:blipFill>
        <a:ln>
          <a:noFill/>
        </a:ln>
        <a:effectLst/>
      </dsp:spPr>
      <dsp:style>
        <a:lnRef idx="0">
          <a:scrgbClr r="0" g="0" b="0"/>
        </a:lnRef>
        <a:fillRef idx="3">
          <a:scrgbClr r="0" g="0" b="0"/>
        </a:fillRef>
        <a:effectRef idx="2">
          <a:scrgbClr r="0" g="0" b="0"/>
        </a:effectRef>
        <a:fontRef idx="minor">
          <a:schemeClr val="lt1"/>
        </a:fontRef>
      </dsp:style>
    </dsp:sp>
    <dsp:sp modelId="{F9D7662D-DE00-49F5-A741-4E5B0FDABE10}">
      <dsp:nvSpPr>
        <dsp:cNvPr id="0" name=""/>
        <dsp:cNvSpPr/>
      </dsp:nvSpPr>
      <dsp:spPr>
        <a:xfrm>
          <a:off x="1790980" y="0"/>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Deep Blue's Chess Victory</a:t>
          </a:r>
        </a:p>
      </dsp:txBody>
      <dsp:txXfrm>
        <a:off x="1790980" y="0"/>
        <a:ext cx="5800878" cy="363528"/>
      </dsp:txXfrm>
    </dsp:sp>
    <dsp:sp modelId="{797E3AC5-8830-4F53-A6B3-5E275C5E9605}">
      <dsp:nvSpPr>
        <dsp:cNvPr id="0" name=""/>
        <dsp:cNvSpPr/>
      </dsp:nvSpPr>
      <dsp:spPr>
        <a:xfrm>
          <a:off x="1790980" y="363528"/>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Deep Blue was a pioneering AI system that defeated a world chess champion, marking a major milestone in AI development.</a:t>
          </a:r>
        </a:p>
      </dsp:txBody>
      <dsp:txXfrm>
        <a:off x="1790980" y="363528"/>
        <a:ext cx="5800878" cy="1247452"/>
      </dsp:txXfrm>
    </dsp:sp>
    <dsp:sp modelId="{A1C7E76B-550C-4985-B1E9-32BCAFFA3D58}">
      <dsp:nvSpPr>
        <dsp:cNvPr id="0" name=""/>
        <dsp:cNvSpPr/>
      </dsp:nvSpPr>
      <dsp:spPr>
        <a:xfrm>
          <a:off x="0" y="1739859"/>
          <a:ext cx="1610980" cy="16109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566" r="14688" b="6"/>
          <a:stretch/>
        </a:blipFill>
        <a:ln>
          <a:noFill/>
        </a:ln>
        <a:effectLst/>
      </dsp:spPr>
      <dsp:style>
        <a:lnRef idx="0">
          <a:scrgbClr r="0" g="0" b="0"/>
        </a:lnRef>
        <a:fillRef idx="3">
          <a:scrgbClr r="0" g="0" b="0"/>
        </a:fillRef>
        <a:effectRef idx="2">
          <a:scrgbClr r="0" g="0" b="0"/>
        </a:effectRef>
        <a:fontRef idx="minor">
          <a:schemeClr val="lt1"/>
        </a:fontRef>
      </dsp:style>
    </dsp:sp>
    <dsp:sp modelId="{C307122B-0795-49C4-9BF2-10CBDF5132EC}">
      <dsp:nvSpPr>
        <dsp:cNvPr id="0" name=""/>
        <dsp:cNvSpPr/>
      </dsp:nvSpPr>
      <dsp:spPr>
        <a:xfrm>
          <a:off x="1790980" y="1739859"/>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Watson on Jeopardy!</a:t>
          </a:r>
        </a:p>
      </dsp:txBody>
      <dsp:txXfrm>
        <a:off x="1790980" y="1739859"/>
        <a:ext cx="5800878" cy="363528"/>
      </dsp:txXfrm>
    </dsp:sp>
    <dsp:sp modelId="{89F481F1-C0C5-452F-8D22-69A8439B783A}">
      <dsp:nvSpPr>
        <dsp:cNvPr id="0" name=""/>
        <dsp:cNvSpPr/>
      </dsp:nvSpPr>
      <dsp:spPr>
        <a:xfrm>
          <a:off x="1790980" y="2103387"/>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Watson won the game show Jeopardy!, showcasing AI’s advanced natural language processing and information retrieval abilities.</a:t>
          </a:r>
        </a:p>
      </dsp:txBody>
      <dsp:txXfrm>
        <a:off x="1790980" y="2103387"/>
        <a:ext cx="5800878" cy="1247452"/>
      </dsp:txXfrm>
    </dsp:sp>
    <dsp:sp modelId="{22970621-21C2-467E-AEE7-C3750545B065}">
      <dsp:nvSpPr>
        <dsp:cNvPr id="0" name=""/>
        <dsp:cNvSpPr/>
      </dsp:nvSpPr>
      <dsp:spPr>
        <a:xfrm>
          <a:off x="0" y="3479718"/>
          <a:ext cx="1610980" cy="16109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1" b="-11"/>
          <a:stretch/>
        </a:blipFill>
        <a:ln>
          <a:noFill/>
        </a:ln>
        <a:effectLst/>
      </dsp:spPr>
      <dsp:style>
        <a:lnRef idx="0">
          <a:scrgbClr r="0" g="0" b="0"/>
        </a:lnRef>
        <a:fillRef idx="3">
          <a:scrgbClr r="0" g="0" b="0"/>
        </a:fillRef>
        <a:effectRef idx="2">
          <a:scrgbClr r="0" g="0" b="0"/>
        </a:effectRef>
        <a:fontRef idx="minor">
          <a:schemeClr val="lt1"/>
        </a:fontRef>
      </dsp:style>
    </dsp:sp>
    <dsp:sp modelId="{70E74690-134F-447F-A287-C42596749D48}">
      <dsp:nvSpPr>
        <dsp:cNvPr id="0" name=""/>
        <dsp:cNvSpPr/>
      </dsp:nvSpPr>
      <dsp:spPr>
        <a:xfrm>
          <a:off x="1790980" y="3479718"/>
          <a:ext cx="5800878" cy="36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AlphaGo's Game Mastery</a:t>
          </a:r>
        </a:p>
      </dsp:txBody>
      <dsp:txXfrm>
        <a:off x="1790980" y="3479718"/>
        <a:ext cx="5800878" cy="363528"/>
      </dsp:txXfrm>
    </dsp:sp>
    <dsp:sp modelId="{AA8C174D-DB64-4EDB-95E3-2925C2817EBA}">
      <dsp:nvSpPr>
        <dsp:cNvPr id="0" name=""/>
        <dsp:cNvSpPr/>
      </dsp:nvSpPr>
      <dsp:spPr>
        <a:xfrm>
          <a:off x="1790980" y="3843246"/>
          <a:ext cx="5800878" cy="1247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AlphaGo mastered the complex board game Go, demonstrating the power of AI in strategic thinking and learning.</a:t>
          </a:r>
        </a:p>
      </dsp:txBody>
      <dsp:txXfrm>
        <a:off x="1790980" y="3843246"/>
        <a:ext cx="5800878" cy="1247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0DECF-C7ED-471F-A861-7E63E99A7550}">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AI Evolution Overview</a:t>
          </a:r>
        </a:p>
      </dsp:txBody>
      <dsp:txXfrm>
        <a:off x="0" y="0"/>
        <a:ext cx="3370557" cy="320007"/>
      </dsp:txXfrm>
    </dsp:sp>
    <dsp:sp modelId="{E9CF2692-D854-4577-B810-F23FB89138B4}">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development includes significant achievements and challenges shaping its current state and future.</a:t>
          </a:r>
        </a:p>
      </dsp:txBody>
      <dsp:txXfrm>
        <a:off x="0" y="320007"/>
        <a:ext cx="3370557" cy="2136175"/>
      </dsp:txXfrm>
    </dsp:sp>
    <dsp:sp modelId="{5148A6CD-8AA5-451D-A170-16BB8F730B6B}">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Societal Impact</a:t>
          </a:r>
        </a:p>
      </dsp:txBody>
      <dsp:txXfrm>
        <a:off x="3707612" y="0"/>
        <a:ext cx="3370557" cy="320007"/>
      </dsp:txXfrm>
    </dsp:sp>
    <dsp:sp modelId="{076B946D-DB19-404D-83B2-045D8D033ECE}">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introduces societal shifts requiring awareness and adaptation to new technologies.</a:t>
          </a:r>
        </a:p>
      </dsp:txBody>
      <dsp:txXfrm>
        <a:off x="3707612" y="320007"/>
        <a:ext cx="3370557" cy="2136175"/>
      </dsp:txXfrm>
    </dsp:sp>
    <dsp:sp modelId="{A32D505A-1DDA-4C7C-8CB8-B213D8D059EB}">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Preparedness</a:t>
          </a:r>
        </a:p>
      </dsp:txBody>
      <dsp:txXfrm>
        <a:off x="7415225" y="0"/>
        <a:ext cx="3370557" cy="320007"/>
      </dsp:txXfrm>
    </dsp:sp>
    <dsp:sp modelId="{2B017DC4-7CFD-451E-8874-35C5A0B093D1}">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AI's journey enables preparation for its transformative potential and responsibilities.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0059D-1D6D-4AF5-B728-BBC1CE026B8A}"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E2463-C80E-43C1-BD07-CA3F5C1F6379}" type="slidenum">
              <a:rPr lang="en-US" smtClean="0"/>
              <a:t>‹#›</a:t>
            </a:fld>
            <a:endParaRPr lang="en-US"/>
          </a:p>
        </p:txBody>
      </p:sp>
    </p:spTree>
    <p:extLst>
      <p:ext uri="{BB962C8B-B14F-4D97-AF65-F5344CB8AC3E}">
        <p14:creationId xmlns:p14="http://schemas.microsoft.com/office/powerpoint/2010/main" val="2295883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timeline highlights the key milestones in AI's evolution, emphasizing how each phase has transformed society. We'll explore the origins, breakthroughs, and the profound effects AI has had on various sectors, setting the stage for understanding its ongoing impact and future potential. </a:t>
            </a:r>
            <a:br>
              <a:rPr lang="en-US"/>
            </a:br>
            <a:r>
              <a:rPr lang="en-US"/>
              <a:t>______</a:t>
            </a:r>
          </a:p>
          <a:p>
            <a:pPr>
              <a:buNone/>
            </a:pPr>
            <a:br>
              <a:rPr lang="en-US"/>
            </a:br>
            <a:r>
              <a:rPr lang="en-US"/>
              <a:t>Generated by Copilot</a:t>
            </a:r>
            <a:br>
              <a:rPr lang="en-US"/>
            </a:br>
            <a:br>
              <a:rPr lang="en-US"/>
            </a:br>
            <a:r>
              <a:rPr lang="en-US"/>
              <a:t>This timeline highlights the key milestones in AI's evolution, emphasizing how each phase has transformed society. We'll explore the origins, breakthroughs, and the profound effects AI has had on various sectors, setting the stage for understanding its ongoing impact and future potential. </a:t>
            </a:r>
            <a:br>
              <a:rPr lang="en-US"/>
            </a:br>
            <a:r>
              <a:rPr lang="en-US"/>
              <a:t>______</a:t>
            </a:r>
          </a:p>
          <a:p>
            <a:pPr>
              <a:buNone/>
            </a:pPr>
            <a:br>
              <a:rPr lang="en-US"/>
            </a:br>
            <a:r>
              <a:rPr lang="en-US"/>
              <a:t>AI-generated content may be incorrect.
---
This presentation explores the fascinating journey of artificial intelligence, highlighting its foundational concepts, key historical milestones, societal impacts, and the transformative trends shaping its future.
</a:t>
            </a:r>
            <a:endParaRPr lang="en-US" dirty="0"/>
          </a:p>
        </p:txBody>
      </p:sp>
      <p:sp>
        <p:nvSpPr>
          <p:cNvPr id="4" name="Slide Number Placeholder 3"/>
          <p:cNvSpPr>
            <a:spLocks noGrp="1"/>
          </p:cNvSpPr>
          <p:nvPr>
            <p:ph type="sldNum" sz="quarter" idx="5"/>
          </p:nvPr>
        </p:nvSpPr>
        <p:spPr/>
        <p:txBody>
          <a:bodyPr/>
          <a:lstStyle/>
          <a:p>
            <a:fld id="{422CB42F-5A28-4F9A-917B-709EAF9D7D96}" type="slidenum">
              <a:rPr lang="en-US" smtClean="0"/>
              <a:t>1</a:t>
            </a:fld>
            <a:endParaRPr lang="en-US"/>
          </a:p>
        </p:txBody>
      </p:sp>
    </p:spTree>
    <p:extLst>
      <p:ext uri="{BB962C8B-B14F-4D97-AF65-F5344CB8AC3E}">
        <p14:creationId xmlns:p14="http://schemas.microsoft.com/office/powerpoint/2010/main" val="11701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late 1980s revitalized AI research through the emergence of machine learning, which emphasized data analysis and pattern recognition. This shift renewed momentum in AI development, setting the stage for future breakthroughs by focusing on learning from data rather than relying solely on programmed rules. </a:t>
            </a:r>
            <a:br>
              <a:rPr lang="en-US"/>
            </a:br>
            <a:r>
              <a:rPr lang="en-US"/>
              <a:t>______</a:t>
            </a:r>
          </a:p>
          <a:p>
            <a:pPr>
              <a:buNone/>
            </a:pPr>
            <a:br>
              <a:rPr lang="en-US"/>
            </a:br>
            <a:r>
              <a:rPr lang="en-US"/>
              <a:t>Generated by Copilot</a:t>
            </a:r>
            <a:br>
              <a:rPr lang="en-US"/>
            </a:br>
            <a:br>
              <a:rPr lang="en-US"/>
            </a:br>
            <a:r>
              <a:rPr lang="en-US"/>
              <a:t>The late 1980s brought renewed interest in AI through machine learning, focusing on data analysis and pattern recognition. This shift revitalized research efforts and laid the groundwork for the data-driven approaches that dominate AI today. </a:t>
            </a:r>
            <a:br>
              <a:rPr lang="en-US"/>
            </a:br>
            <a:r>
              <a:rPr lang="en-US"/>
              <a:t>______</a:t>
            </a:r>
          </a:p>
          <a:p>
            <a:pPr>
              <a:buNone/>
            </a:pPr>
            <a:br>
              <a:rPr lang="en-US"/>
            </a:br>
            <a:r>
              <a:rPr lang="en-US"/>
              <a:t>
---
The late 1980s saw a resurgence of AI driven by machine learning approaches focusing on data and pattern recognition, revitalizing research momentum.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10</a:t>
            </a:fld>
            <a:endParaRPr lang="en-US"/>
          </a:p>
        </p:txBody>
      </p:sp>
    </p:spTree>
    <p:extLst>
      <p:ext uri="{BB962C8B-B14F-4D97-AF65-F5344CB8AC3E}">
        <p14:creationId xmlns:p14="http://schemas.microsoft.com/office/powerpoint/2010/main" val="188815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section introduces the era of modern breakthroughs from the 1990s to 2010s, a time when AI made significant advances. Although the slide lacks text, it signals a transition to more data-driven and sophisticated AI techniques that transformed the field. </a:t>
            </a:r>
            <a:br>
              <a:rPr lang="en-US"/>
            </a:br>
            <a:r>
              <a:rPr lang="en-US"/>
              <a:t>______</a:t>
            </a:r>
          </a:p>
          <a:p>
            <a:pPr>
              <a:buNone/>
            </a:pPr>
            <a:br>
              <a:rPr lang="en-US"/>
            </a:br>
            <a:r>
              <a:rPr lang="en-US"/>
              <a:t>Generated by Copilot</a:t>
            </a:r>
            <a:br>
              <a:rPr lang="en-US"/>
            </a:br>
            <a:br>
              <a:rPr lang="en-US"/>
            </a:br>
            <a:r>
              <a:rPr lang="en-US"/>
              <a:t>This section introduces the modern breakthroughs from the 1990s to 2010s, a transformative era where AI advanced significantly through new techniques and applications, setting the stage for today's AI capabilities. </a:t>
            </a:r>
            <a:br>
              <a:rPr lang="en-US"/>
            </a:br>
            <a:r>
              <a:rPr lang="en-US"/>
              <a:t>______</a:t>
            </a:r>
          </a:p>
          <a:p>
            <a:pPr>
              <a:buNone/>
            </a:pPr>
            <a:br>
              <a:rPr lang="en-US"/>
            </a:br>
            <a:r>
              <a:rPr lang="en-US"/>
              <a:t>AI experienced major advancements in data-driven approaches, neural networks, and landmark achievements, setting the stage for its current transformative role in society.</a:t>
            </a:r>
          </a:p>
        </p:txBody>
      </p:sp>
      <p:sp>
        <p:nvSpPr>
          <p:cNvPr id="4" name="Slide Number Placeholder 3"/>
          <p:cNvSpPr>
            <a:spLocks noGrp="1"/>
          </p:cNvSpPr>
          <p:nvPr>
            <p:ph type="sldNum" sz="quarter" idx="5"/>
          </p:nvPr>
        </p:nvSpPr>
        <p:spPr/>
        <p:txBody>
          <a:bodyPr/>
          <a:lstStyle/>
          <a:p>
            <a:fld id="{422CB42F-5A28-4F9A-917B-709EAF9D7D96}" type="slidenum">
              <a:rPr lang="en-US" smtClean="0"/>
              <a:t>11</a:t>
            </a:fld>
            <a:endParaRPr lang="en-US"/>
          </a:p>
        </p:txBody>
      </p:sp>
    </p:spTree>
    <p:extLst>
      <p:ext uri="{BB962C8B-B14F-4D97-AF65-F5344CB8AC3E}">
        <p14:creationId xmlns:p14="http://schemas.microsoft.com/office/powerpoint/2010/main" val="3385270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Access to large datasets and improved algorithms enabled neural networks to perform complex tasks with greater accuracy. This data-driven approach significantly enhanced AI's capabilities, allowing it to excel in areas like image and speech recognition. </a:t>
            </a:r>
            <a:br>
              <a:rPr lang="en-US"/>
            </a:br>
            <a:r>
              <a:rPr lang="en-US"/>
              <a:t>______</a:t>
            </a:r>
          </a:p>
          <a:p>
            <a:pPr>
              <a:buNone/>
            </a:pPr>
            <a:br>
              <a:rPr lang="en-US"/>
            </a:br>
            <a:r>
              <a:rPr lang="en-US"/>
              <a:t>Generated by Copilot</a:t>
            </a:r>
            <a:br>
              <a:rPr lang="en-US"/>
            </a:br>
            <a:br>
              <a:rPr lang="en-US"/>
            </a:br>
            <a:r>
              <a:rPr lang="en-US"/>
              <a:t>Access to large datasets and improved algorithms enabled neural networks to excel, significantly enhancing AI's accuracy and effectiveness. This data-driven approach became central to AI's success in solving complex problems across various fields. </a:t>
            </a:r>
            <a:br>
              <a:rPr lang="en-US"/>
            </a:br>
            <a:r>
              <a:rPr lang="en-US"/>
              <a:t>______</a:t>
            </a:r>
          </a:p>
          <a:p>
            <a:pPr>
              <a:buNone/>
            </a:pPr>
            <a:br>
              <a:rPr lang="en-US"/>
            </a:br>
            <a:r>
              <a:rPr lang="en-US"/>
              <a:t>
---
The availability of large datasets and improved algorithms enabled neural networks to flourish, allowing AI to solve complex problems with greater accuracy.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12</a:t>
            </a:fld>
            <a:endParaRPr lang="en-US"/>
          </a:p>
        </p:txBody>
      </p:sp>
    </p:spTree>
    <p:extLst>
      <p:ext uri="{BB962C8B-B14F-4D97-AF65-F5344CB8AC3E}">
        <p14:creationId xmlns:p14="http://schemas.microsoft.com/office/powerpoint/2010/main" val="307553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Landmark AI achievements include Deep Blue's chess victory, demonstrating strategic computation; Watson's Jeopardy! win, showcasing natural language processing; and AlphaGo's mastery of Go, highlighting advanced learning and decision-making. These milestones illustrate AI's growing sophistication. </a:t>
            </a:r>
            <a:br>
              <a:rPr lang="en-US"/>
            </a:br>
            <a:r>
              <a:rPr lang="en-US"/>
              <a:t>______</a:t>
            </a:r>
          </a:p>
          <a:p>
            <a:pPr>
              <a:buNone/>
            </a:pPr>
            <a:br>
              <a:rPr lang="en-US"/>
            </a:br>
            <a:r>
              <a:rPr lang="en-US"/>
              <a:t>Generated by Copilot</a:t>
            </a:r>
            <a:br>
              <a:rPr lang="en-US"/>
            </a:br>
            <a:br>
              <a:rPr lang="en-US"/>
            </a:br>
            <a:r>
              <a:rPr lang="en-US"/>
              <a:t>Landmark AI achievements like Deep Blue's chess victory, Watson's Jeopardy! win, and AlphaGo's mastery of Go demonstrate AI's growing sophistication. These milestones showcase AI's ability to handle complex strategic thinking and natural language understanding, marking major progress in the field. </a:t>
            </a:r>
            <a:br>
              <a:rPr lang="en-US"/>
            </a:br>
            <a:r>
              <a:rPr lang="en-US"/>
              <a:t>______</a:t>
            </a:r>
          </a:p>
          <a:p>
            <a:pPr>
              <a:buNone/>
            </a:pPr>
            <a:br>
              <a:rPr lang="en-US"/>
            </a:br>
            <a:r>
              <a:rPr lang="en-US"/>
              <a:t>
---
Notable AI milestones include Deep Blue defeating a chess champion, Watson winning on Jeopardy!, and AlphaGo mastering the game of Go, demonstrating AI's growing capabilities.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13</a:t>
            </a:fld>
            <a:endParaRPr lang="en-US"/>
          </a:p>
        </p:txBody>
      </p:sp>
    </p:spTree>
    <p:extLst>
      <p:ext uri="{BB962C8B-B14F-4D97-AF65-F5344CB8AC3E}">
        <p14:creationId xmlns:p14="http://schemas.microsoft.com/office/powerpoint/2010/main" val="414009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Deep learning techniques leverage layered neural networks to identify complex patterns, while big data provides the vast information needed to train these models effectively. Together, they power applications such as image recognition and natural language processing, driving AI's current capabilities. </a:t>
            </a:r>
            <a:br>
              <a:rPr lang="en-US"/>
            </a:br>
            <a:r>
              <a:rPr lang="en-US"/>
              <a:t>______</a:t>
            </a:r>
          </a:p>
          <a:p>
            <a:pPr>
              <a:buNone/>
            </a:pPr>
            <a:br>
              <a:rPr lang="en-US"/>
            </a:br>
            <a:r>
              <a:rPr lang="en-US"/>
              <a:t>Generated by Copilot</a:t>
            </a:r>
            <a:br>
              <a:rPr lang="en-US"/>
            </a:br>
            <a:br>
              <a:rPr lang="en-US"/>
            </a:br>
            <a:r>
              <a:rPr lang="en-US"/>
              <a:t>The transition to deep learning and big data integration revolutionized AI by enabling models to learn from vast, complex datasets. This advancement powers applications such as image recognition and natural language processing, driving AI's current capabilities and expanding its impact. </a:t>
            </a:r>
            <a:br>
              <a:rPr lang="en-US"/>
            </a:br>
            <a:r>
              <a:rPr lang="en-US"/>
              <a:t>______</a:t>
            </a:r>
          </a:p>
          <a:p>
            <a:pPr>
              <a:buNone/>
            </a:pPr>
            <a:br>
              <a:rPr lang="en-US"/>
            </a:br>
            <a:r>
              <a:rPr lang="en-US"/>
              <a:t>
---
Deep learning techniques combined with big data and powerful computing transformed AI performance, powering applications from image recognition to natural language processing.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14</a:t>
            </a:fld>
            <a:endParaRPr lang="en-US"/>
          </a:p>
        </p:txBody>
      </p:sp>
    </p:spTree>
    <p:extLst>
      <p:ext uri="{BB962C8B-B14F-4D97-AF65-F5344CB8AC3E}">
        <p14:creationId xmlns:p14="http://schemas.microsoft.com/office/powerpoint/2010/main" val="670497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section addresses the broad social and economic impacts of AI's evolution. It sets the stage for discussing how AI influences workforce dynamics, industry transformations, ethical considerations, and the future landscape shaped by these technologies. </a:t>
            </a:r>
            <a:br>
              <a:rPr lang="en-US"/>
            </a:br>
            <a:r>
              <a:rPr lang="en-US"/>
              <a:t>______</a:t>
            </a:r>
          </a:p>
          <a:p>
            <a:pPr>
              <a:buNone/>
            </a:pPr>
            <a:br>
              <a:rPr lang="en-US"/>
            </a:br>
            <a:r>
              <a:rPr lang="en-US"/>
              <a:t>Generated by Copilot</a:t>
            </a:r>
            <a:br>
              <a:rPr lang="en-US"/>
            </a:br>
            <a:br>
              <a:rPr lang="en-US"/>
            </a:br>
            <a:r>
              <a:rPr lang="en-US"/>
              <a:t>This section addresses the broad social and economic effects of AI's evolution, including how AI technologies are reshaping industries, workforce dynamics, and societal structures, highlighting both opportunities and challenges. </a:t>
            </a:r>
            <a:br>
              <a:rPr lang="en-US"/>
            </a:br>
            <a:r>
              <a:rPr lang="en-US"/>
              <a:t>______</a:t>
            </a:r>
          </a:p>
          <a:p>
            <a:pPr>
              <a:buNone/>
            </a:pPr>
            <a:br>
              <a:rPr lang="en-US"/>
            </a:br>
            <a:r>
              <a:rPr lang="en-US"/>
              <a:t>As AI technologies matured, they began to significantly impact workforces, industries, daily life, and raised important ethical and societal questions.</a:t>
            </a:r>
          </a:p>
        </p:txBody>
      </p:sp>
      <p:sp>
        <p:nvSpPr>
          <p:cNvPr id="4" name="Slide Number Placeholder 3"/>
          <p:cNvSpPr>
            <a:spLocks noGrp="1"/>
          </p:cNvSpPr>
          <p:nvPr>
            <p:ph type="sldNum" sz="quarter" idx="5"/>
          </p:nvPr>
        </p:nvSpPr>
        <p:spPr/>
        <p:txBody>
          <a:bodyPr/>
          <a:lstStyle/>
          <a:p>
            <a:fld id="{422CB42F-5A28-4F9A-917B-709EAF9D7D96}" type="slidenum">
              <a:rPr lang="en-US" smtClean="0"/>
              <a:t>15</a:t>
            </a:fld>
            <a:endParaRPr lang="en-US"/>
          </a:p>
        </p:txBody>
      </p:sp>
    </p:spTree>
    <p:extLst>
      <p:ext uri="{BB962C8B-B14F-4D97-AF65-F5344CB8AC3E}">
        <p14:creationId xmlns:p14="http://schemas.microsoft.com/office/powerpoint/2010/main" val="315880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AI-driven automation boosts efficiency by handling repetitive tasks, but it also raises concerns about job displacement. This dual impact highlights the importance of reskilling and adapting the workforce to coexist with advancing AI technologies. </a:t>
            </a:r>
            <a:br>
              <a:rPr lang="en-US"/>
            </a:br>
            <a:r>
              <a:rPr lang="en-US"/>
              <a:t>______</a:t>
            </a:r>
          </a:p>
          <a:p>
            <a:pPr>
              <a:buNone/>
            </a:pPr>
            <a:br>
              <a:rPr lang="en-US"/>
            </a:br>
            <a:r>
              <a:rPr lang="en-US"/>
              <a:t>Generated by Copilot</a:t>
            </a:r>
            <a:br>
              <a:rPr lang="en-US"/>
            </a:br>
            <a:br>
              <a:rPr lang="en-US"/>
            </a:br>
            <a:r>
              <a:rPr lang="en-US"/>
              <a:t>AI-driven automation boosts efficiency by handling repetitive tasks, but it also raises concerns about job displacement. This dual impact underscores the importance of workforce reskilling and adapting to new roles in an AI-enhanced economy. </a:t>
            </a:r>
            <a:br>
              <a:rPr lang="en-US"/>
            </a:br>
            <a:r>
              <a:rPr lang="en-US"/>
              <a:t>______</a:t>
            </a:r>
          </a:p>
          <a:p>
            <a:pPr>
              <a:buNone/>
            </a:pPr>
            <a:br>
              <a:rPr lang="en-US"/>
            </a:br>
            <a:r>
              <a:rPr lang="en-US"/>
              <a:t>
---
AI-driven automation has changed the nature of jobs, creating efficiencies but also raising concerns about displacement and the need for workforce adaptation.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16</a:t>
            </a:fld>
            <a:endParaRPr lang="en-US"/>
          </a:p>
        </p:txBody>
      </p:sp>
    </p:spTree>
    <p:extLst>
      <p:ext uri="{BB962C8B-B14F-4D97-AF65-F5344CB8AC3E}">
        <p14:creationId xmlns:p14="http://schemas.microsoft.com/office/powerpoint/2010/main" val="1608195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AI is transforming industries like healthcare by improving diagnostics and treatment, finance through automation and fraud detection, and transportation with autonomous vehicles. Additionally, AI enhances daily life via smart devices, illustrating its pervasive influence across sectors. </a:t>
            </a:r>
            <a:br>
              <a:rPr lang="en-US"/>
            </a:br>
            <a:r>
              <a:rPr lang="en-US"/>
              <a:t>______</a:t>
            </a:r>
          </a:p>
          <a:p>
            <a:pPr>
              <a:buNone/>
            </a:pPr>
            <a:br>
              <a:rPr lang="en-US"/>
            </a:br>
            <a:r>
              <a:rPr lang="en-US"/>
              <a:t>Generated by Copilot</a:t>
            </a:r>
            <a:br>
              <a:rPr lang="en-US"/>
            </a:br>
            <a:br>
              <a:rPr lang="en-US"/>
            </a:br>
            <a:r>
              <a:rPr lang="en-US"/>
              <a:t>AI is transforming industries like healthcare, finance, and transportation by improving diagnostics, automating services, and enabling innovations like autonomous vehicles. Additionally, AI-powered devices are becoming integral to daily life, enhancing convenience and connectivity. </a:t>
            </a:r>
            <a:br>
              <a:rPr lang="en-US"/>
            </a:br>
            <a:r>
              <a:rPr lang="en-US"/>
              <a:t>______</a:t>
            </a:r>
          </a:p>
          <a:p>
            <a:pPr>
              <a:buNone/>
            </a:pPr>
            <a:br>
              <a:rPr lang="en-US"/>
            </a:br>
            <a:r>
              <a:rPr lang="en-US"/>
              <a:t>
---
Industries such as healthcare, finance, and transportation have been transformed by AI, while AI-powered devices increasingly influence everyday activities and conveniences.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17</a:t>
            </a:fld>
            <a:endParaRPr lang="en-US"/>
          </a:p>
        </p:txBody>
      </p:sp>
    </p:spTree>
    <p:extLst>
      <p:ext uri="{BB962C8B-B14F-4D97-AF65-F5344CB8AC3E}">
        <p14:creationId xmlns:p14="http://schemas.microsoft.com/office/powerpoint/2010/main" val="171406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Ethical challenges include privacy issues from data use, biases embedded in AI systems leading to unfair outcomes, and accountability for AI decisions. These concerns underscore the need for responsible AI development and societal awareness of its broader implications. </a:t>
            </a:r>
            <a:br>
              <a:rPr lang="en-US"/>
            </a:br>
            <a:r>
              <a:rPr lang="en-US"/>
              <a:t>______</a:t>
            </a:r>
          </a:p>
          <a:p>
            <a:pPr>
              <a:buNone/>
            </a:pPr>
            <a:br>
              <a:rPr lang="en-US"/>
            </a:br>
            <a:r>
              <a:rPr lang="en-US"/>
              <a:t>Generated by Copilot</a:t>
            </a:r>
            <a:br>
              <a:rPr lang="en-US"/>
            </a:br>
            <a:br>
              <a:rPr lang="en-US"/>
            </a:br>
            <a:r>
              <a:rPr lang="en-US"/>
              <a:t>Ethical challenges such as privacy, bias, and accountability are critical as AI systems become more pervasive. Addressing these issues is essential to ensure AI benefits society while mitigating risks related to fairness, responsibility, and societal impact. </a:t>
            </a:r>
            <a:br>
              <a:rPr lang="en-US"/>
            </a:br>
            <a:r>
              <a:rPr lang="en-US"/>
              <a:t>______</a:t>
            </a:r>
          </a:p>
          <a:p>
            <a:pPr>
              <a:buNone/>
            </a:pPr>
            <a:br>
              <a:rPr lang="en-US"/>
            </a:br>
            <a:r>
              <a:rPr lang="en-US"/>
              <a:t>
---
The evolution of AI poses ethical dilemmas including privacy, bias, accountability, and the societal consequences of autonomous decision-making systems.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18</a:t>
            </a:fld>
            <a:endParaRPr lang="en-US"/>
          </a:p>
        </p:txBody>
      </p:sp>
    </p:spTree>
    <p:extLst>
      <p:ext uri="{BB962C8B-B14F-4D97-AF65-F5344CB8AC3E}">
        <p14:creationId xmlns:p14="http://schemas.microsoft.com/office/powerpoint/2010/main" val="2870627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section introduces current trends and future transitions in AI, preparing us to explore the latest advancements and the evolving landscape that will shape AI's role in society moving forward. </a:t>
            </a:r>
            <a:br>
              <a:rPr lang="en-US"/>
            </a:br>
            <a:r>
              <a:rPr lang="en-US"/>
              <a:t>______</a:t>
            </a:r>
          </a:p>
          <a:p>
            <a:pPr>
              <a:buNone/>
            </a:pPr>
            <a:br>
              <a:rPr lang="en-US"/>
            </a:br>
            <a:r>
              <a:rPr lang="en-US"/>
              <a:t>Generated by Copilot</a:t>
            </a:r>
            <a:br>
              <a:rPr lang="en-US"/>
            </a:br>
            <a:br>
              <a:rPr lang="en-US"/>
            </a:br>
            <a:r>
              <a:rPr lang="en-US"/>
              <a:t>This section sets the stage for discussing current AI trends and future transitions, focusing on how ongoing advancements are shaping the next phase of AI development and its integration into society. </a:t>
            </a:r>
            <a:br>
              <a:rPr lang="en-US"/>
            </a:br>
            <a:r>
              <a:rPr lang="en-US"/>
              <a:t>______</a:t>
            </a:r>
          </a:p>
          <a:p>
            <a:pPr>
              <a:buNone/>
            </a:pPr>
            <a:br>
              <a:rPr lang="en-US"/>
            </a:br>
            <a:r>
              <a:rPr lang="en-US"/>
              <a:t>Looking forward, AI continues to advance rapidly with breakthroughs in generative models, autonomous systems, and ongoing debates about its future role and governance.</a:t>
            </a:r>
          </a:p>
        </p:txBody>
      </p:sp>
      <p:sp>
        <p:nvSpPr>
          <p:cNvPr id="4" name="Slide Number Placeholder 3"/>
          <p:cNvSpPr>
            <a:spLocks noGrp="1"/>
          </p:cNvSpPr>
          <p:nvPr>
            <p:ph type="sldNum" sz="quarter" idx="5"/>
          </p:nvPr>
        </p:nvSpPr>
        <p:spPr/>
        <p:txBody>
          <a:bodyPr/>
          <a:lstStyle/>
          <a:p>
            <a:fld id="{422CB42F-5A28-4F9A-917B-709EAF9D7D96}" type="slidenum">
              <a:rPr lang="en-US" smtClean="0"/>
              <a:t>19</a:t>
            </a:fld>
            <a:endParaRPr lang="en-US"/>
          </a:p>
        </p:txBody>
      </p:sp>
    </p:spTree>
    <p:extLst>
      <p:ext uri="{BB962C8B-B14F-4D97-AF65-F5344CB8AC3E}">
        <p14:creationId xmlns:p14="http://schemas.microsoft.com/office/powerpoint/2010/main" val="45684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agenda outlines our journey through AI's history, starting with foundational growth and challenges from the 1960s to 1980s, moving through modern breakthroughs in the 1990s to 2010s, examining social and economic impacts, and concluding with current trends and future transitions. This structure will help us grasp AI's comprehensive development. </a:t>
            </a:r>
            <a:br>
              <a:rPr lang="en-US"/>
            </a:br>
            <a:r>
              <a:rPr lang="en-US"/>
              <a:t>______</a:t>
            </a:r>
          </a:p>
          <a:p>
            <a:pPr>
              <a:buNone/>
            </a:pPr>
            <a:br>
              <a:rPr lang="en-US"/>
            </a:br>
            <a:r>
              <a:rPr lang="en-US"/>
              <a:t>Generated by Copilot</a:t>
            </a:r>
            <a:br>
              <a:rPr lang="en-US"/>
            </a:br>
            <a:br>
              <a:rPr lang="en-US"/>
            </a:br>
            <a:r>
              <a:rPr lang="en-US"/>
              <a:t>The agenda outlines our journey through AI's history, starting with foundational growth and challenges from the 1960s to 1980s, moving through modern breakthroughs in the 1990s to 2010s, examining social and economic effects, and concluding with current trends and future transitions. This structure will help us grasp AI's comprehensive development. </a:t>
            </a:r>
            <a:br>
              <a:rPr lang="en-US"/>
            </a:br>
            <a:r>
              <a:rPr lang="en-US"/>
              <a:t>______</a:t>
            </a:r>
          </a:p>
          <a:p>
            <a:pPr>
              <a:buNone/>
            </a:pPr>
            <a:br>
              <a:rPr lang="en-US"/>
            </a:br>
            <a:r>
              <a:rPr lang="en-US"/>
              <a:t>
---
We will cover the origins and foundations of AI, examine its growth and challenges from the 1960s to 1980s, review modern breakthroughs from the 1990s to 2010s, discuss the social and economic effects of AI, and conclude with current trends and future transitions in AI technology.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2</a:t>
            </a:fld>
            <a:endParaRPr lang="en-US"/>
          </a:p>
        </p:txBody>
      </p:sp>
    </p:spTree>
    <p:extLst>
      <p:ext uri="{BB962C8B-B14F-4D97-AF65-F5344CB8AC3E}">
        <p14:creationId xmlns:p14="http://schemas.microsoft.com/office/powerpoint/2010/main" val="560377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Generative AI now creates diverse and high-quality content such as text, images, and music, expanding creative possibilities. Advances in natural language processing have also improved how humans interact with machines, making communication more intuitive and effective. </a:t>
            </a:r>
            <a:br>
              <a:rPr lang="en-US"/>
            </a:br>
            <a:r>
              <a:rPr lang="en-US"/>
              <a:t>______</a:t>
            </a:r>
          </a:p>
          <a:p>
            <a:pPr>
              <a:buNone/>
            </a:pPr>
            <a:br>
              <a:rPr lang="en-US"/>
            </a:br>
            <a:r>
              <a:rPr lang="en-US"/>
              <a:t>Generated by Copilot</a:t>
            </a:r>
            <a:br>
              <a:rPr lang="en-US"/>
            </a:br>
            <a:br>
              <a:rPr lang="en-US"/>
            </a:br>
            <a:r>
              <a:rPr lang="en-US"/>
              <a:t>Generative AI has advanced to create diverse and high-quality content, including text, images, and music. Improvements in natural language processing have significantly enhanced how humans interact with AI, making communication more intuitive and effective. </a:t>
            </a:r>
            <a:br>
              <a:rPr lang="en-US"/>
            </a:br>
            <a:r>
              <a:rPr lang="en-US"/>
              <a:t>______</a:t>
            </a:r>
          </a:p>
          <a:p>
            <a:pPr>
              <a:buNone/>
            </a:pPr>
            <a:br>
              <a:rPr lang="en-US"/>
            </a:br>
            <a:r>
              <a:rPr lang="en-US"/>
              <a:t>
---
Recent progress in generative AI enables machines to create text, images, and music, while natural language processing has improved human-computer interactions dramatically.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20</a:t>
            </a:fld>
            <a:endParaRPr lang="en-US"/>
          </a:p>
        </p:txBody>
      </p:sp>
    </p:spTree>
    <p:extLst>
      <p:ext uri="{BB962C8B-B14F-4D97-AF65-F5344CB8AC3E}">
        <p14:creationId xmlns:p14="http://schemas.microsoft.com/office/powerpoint/2010/main" val="421586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AI plays a crucial role in autonomous vehicles by enabling navigation and decision-making, enhancing road safety. Robotics powered by AI perform complex tasks across industries, while smart IoT devices use AI to create connected, intelligent environments in homes and cities. </a:t>
            </a:r>
            <a:br>
              <a:rPr lang="en-US"/>
            </a:br>
            <a:r>
              <a:rPr lang="en-US"/>
              <a:t>______</a:t>
            </a:r>
          </a:p>
          <a:p>
            <a:pPr>
              <a:buNone/>
            </a:pPr>
            <a:br>
              <a:rPr lang="en-US"/>
            </a:br>
            <a:r>
              <a:rPr lang="en-US"/>
              <a:t>Generated by Copilot</a:t>
            </a:r>
            <a:br>
              <a:rPr lang="en-US"/>
            </a:br>
            <a:br>
              <a:rPr lang="en-US"/>
            </a:br>
            <a:r>
              <a:rPr lang="en-US"/>
              <a:t>AI's role in autonomous systems and IoT is expanding, with autonomous vehicles improving road safety, AI-powered robots enhancing automation, and smart IoT devices enabling intelligent environments in homes and cities through real-time data connectivity. </a:t>
            </a:r>
            <a:br>
              <a:rPr lang="en-US"/>
            </a:br>
            <a:r>
              <a:rPr lang="en-US"/>
              <a:t>______</a:t>
            </a:r>
          </a:p>
          <a:p>
            <a:pPr>
              <a:buNone/>
            </a:pPr>
            <a:br>
              <a:rPr lang="en-US"/>
            </a:br>
            <a:r>
              <a:rPr lang="en-US"/>
              <a:t>
---
Integration of AI with autonomous vehicles, robotics, and IoT devices is creating smarter environments and new opportunities for automation and connectivity.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21</a:t>
            </a:fld>
            <a:endParaRPr lang="en-US"/>
          </a:p>
        </p:txBody>
      </p:sp>
    </p:spTree>
    <p:extLst>
      <p:ext uri="{BB962C8B-B14F-4D97-AF65-F5344CB8AC3E}">
        <p14:creationId xmlns:p14="http://schemas.microsoft.com/office/powerpoint/2010/main" val="39677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Looking ahead, AI offers vast innovation opportunities but also raises ethical concerns about control and responsibility. Ongoing debates focus on balancing human and machine intelligence to ensure AI benefits society while addressing potential risks. </a:t>
            </a:r>
            <a:br>
              <a:rPr lang="en-US"/>
            </a:br>
            <a:r>
              <a:rPr lang="en-US"/>
              <a:t>______</a:t>
            </a:r>
          </a:p>
          <a:p>
            <a:pPr>
              <a:buNone/>
            </a:pPr>
            <a:br>
              <a:rPr lang="en-US"/>
            </a:br>
            <a:r>
              <a:rPr lang="en-US"/>
              <a:t>Generated by Copilot</a:t>
            </a:r>
            <a:br>
              <a:rPr lang="en-US"/>
            </a:br>
            <a:br>
              <a:rPr lang="en-US"/>
            </a:br>
            <a:r>
              <a:rPr lang="en-US"/>
              <a:t>Looking ahead, AI presents vast opportunities for innovation but also raises ethical concerns and debates about maintaining control. Balancing human and machine intelligence will be crucial to harness AI's benefits responsibly and sustainably. </a:t>
            </a:r>
            <a:br>
              <a:rPr lang="en-US"/>
            </a:br>
            <a:r>
              <a:rPr lang="en-US"/>
              <a:t>______</a:t>
            </a:r>
          </a:p>
          <a:p>
            <a:pPr>
              <a:buNone/>
            </a:pPr>
            <a:br>
              <a:rPr lang="en-US"/>
            </a:br>
            <a:r>
              <a:rPr lang="en-US"/>
              <a:t>
---
Experts debate the future impact of AI, from opportunities in innovation and problem-solving to concerns about control, ethics, and the balance between human and machine intelligence.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22</a:t>
            </a:fld>
            <a:endParaRPr lang="en-US"/>
          </a:p>
        </p:txBody>
      </p:sp>
    </p:spTree>
    <p:extLst>
      <p:ext uri="{BB962C8B-B14F-4D97-AF65-F5344CB8AC3E}">
        <p14:creationId xmlns:p14="http://schemas.microsoft.com/office/powerpoint/2010/main" val="385701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In conclusion, AI's evolution encompasses remarkable achievements and challenges that have shaped its current state. Understanding this journey helps us appreciate AI's societal impact and prepares us to responsibly harness its transformative potential in the future. </a:t>
            </a:r>
            <a:br>
              <a:rPr lang="en-US"/>
            </a:br>
            <a:r>
              <a:rPr lang="en-US"/>
              <a:t>______</a:t>
            </a:r>
          </a:p>
          <a:p>
            <a:pPr>
              <a:buNone/>
            </a:pPr>
            <a:br>
              <a:rPr lang="en-US"/>
            </a:br>
            <a:r>
              <a:rPr lang="en-US"/>
              <a:t>Generated by Copilot</a:t>
            </a:r>
            <a:br>
              <a:rPr lang="en-US"/>
            </a:br>
            <a:br>
              <a:rPr lang="en-US"/>
            </a:br>
            <a:r>
              <a:rPr lang="en-US"/>
              <a:t>In conclusion, AI's evolution encompasses remarkable achievements and challenges that have shaped its current state. Understanding this journey helps us appreciate AI's societal impact and prepares us to responsibly embrace its transformative potential in the future. </a:t>
            </a:r>
            <a:br>
              <a:rPr lang="en-US"/>
            </a:br>
            <a:r>
              <a:rPr lang="en-US"/>
              <a:t>______</a:t>
            </a:r>
          </a:p>
          <a:p>
            <a:pPr>
              <a:buNone/>
            </a:pPr>
            <a:br>
              <a:rPr lang="en-US"/>
            </a:br>
            <a:r>
              <a:rPr lang="en-US"/>
              <a:t>The evolution of AI has been marked by remarkable achievements, challenges, and societal shifts. Understanding this journey helps us prepare for the transformative potential and responsibilities that AI brings to our world.</a:t>
            </a:r>
          </a:p>
        </p:txBody>
      </p:sp>
      <p:sp>
        <p:nvSpPr>
          <p:cNvPr id="4" name="Slide Number Placeholder 3"/>
          <p:cNvSpPr>
            <a:spLocks noGrp="1"/>
          </p:cNvSpPr>
          <p:nvPr>
            <p:ph type="sldNum" sz="quarter" idx="5"/>
          </p:nvPr>
        </p:nvSpPr>
        <p:spPr/>
        <p:txBody>
          <a:bodyPr/>
          <a:lstStyle/>
          <a:p>
            <a:fld id="{422CB42F-5A28-4F9A-917B-709EAF9D7D96}" type="slidenum">
              <a:rPr lang="en-US" smtClean="0"/>
              <a:t>23</a:t>
            </a:fld>
            <a:endParaRPr lang="en-US"/>
          </a:p>
        </p:txBody>
      </p:sp>
    </p:spTree>
    <p:extLst>
      <p:ext uri="{BB962C8B-B14F-4D97-AF65-F5344CB8AC3E}">
        <p14:creationId xmlns:p14="http://schemas.microsoft.com/office/powerpoint/2010/main" val="1359980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section focuses on the foundational period of AI, where early theories and concepts were established. Although the slide lacks text, it sets the context for understanding the initial ideas and groundwork that shaped AI research and development in its infancy. </a:t>
            </a:r>
            <a:br>
              <a:rPr lang="en-US"/>
            </a:br>
            <a:r>
              <a:rPr lang="en-US"/>
              <a:t>______</a:t>
            </a:r>
          </a:p>
          <a:p>
            <a:pPr>
              <a:buNone/>
            </a:pPr>
            <a:br>
              <a:rPr lang="en-US"/>
            </a:br>
            <a:r>
              <a:rPr lang="en-US"/>
              <a:t>Generated by Copilot</a:t>
            </a:r>
            <a:br>
              <a:rPr lang="en-US"/>
            </a:br>
            <a:br>
              <a:rPr lang="en-US"/>
            </a:br>
            <a:r>
              <a:rPr lang="en-US"/>
              <a:t>This section focuses on the foundational period of AI, where early theories and concepts were established. Although the slide lacks text, it sets the context for understanding the initial ideas and groundwork that shaped AI research and development in its infancy. </a:t>
            </a:r>
            <a:br>
              <a:rPr lang="en-US"/>
            </a:br>
            <a:r>
              <a:rPr lang="en-US"/>
              <a:t>______</a:t>
            </a:r>
          </a:p>
          <a:p>
            <a:pPr>
              <a:buNone/>
            </a:pPr>
            <a:br>
              <a:rPr lang="en-US"/>
            </a:br>
            <a:r>
              <a:rPr lang="en-US"/>
              <a:t>Understanding the foundations of AI helps us appreciate the early ideas and innovations that paved the way for modern AI, including seminal theories, tests, and the creation of initial programs.</a:t>
            </a:r>
          </a:p>
        </p:txBody>
      </p:sp>
      <p:sp>
        <p:nvSpPr>
          <p:cNvPr id="4" name="Slide Number Placeholder 3"/>
          <p:cNvSpPr>
            <a:spLocks noGrp="1"/>
          </p:cNvSpPr>
          <p:nvPr>
            <p:ph type="sldNum" sz="quarter" idx="5"/>
          </p:nvPr>
        </p:nvSpPr>
        <p:spPr/>
        <p:txBody>
          <a:bodyPr/>
          <a:lstStyle/>
          <a:p>
            <a:fld id="{422CB42F-5A28-4F9A-917B-709EAF9D7D96}" type="slidenum">
              <a:rPr lang="en-US" smtClean="0"/>
              <a:t>3</a:t>
            </a:fld>
            <a:endParaRPr lang="en-US"/>
          </a:p>
        </p:txBody>
      </p:sp>
    </p:spTree>
    <p:extLst>
      <p:ext uri="{BB962C8B-B14F-4D97-AF65-F5344CB8AC3E}">
        <p14:creationId xmlns:p14="http://schemas.microsoft.com/office/powerpoint/2010/main" val="170170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Mathematical logic formed the backbone of early AI, providing a formal framework for machines to reason systematically. Early computational theories introduced concepts that enabled machines to perform intelligent tasks, laying the essential groundwork for AI's development as a scientific discipline. </a:t>
            </a:r>
            <a:br>
              <a:rPr lang="en-US"/>
            </a:br>
            <a:r>
              <a:rPr lang="en-US"/>
              <a:t>______</a:t>
            </a:r>
          </a:p>
          <a:p>
            <a:pPr>
              <a:buNone/>
            </a:pPr>
            <a:br>
              <a:rPr lang="en-US"/>
            </a:br>
            <a:r>
              <a:rPr lang="en-US"/>
              <a:t>Generated by Copilot</a:t>
            </a:r>
            <a:br>
              <a:rPr lang="en-US"/>
            </a:br>
            <a:br>
              <a:rPr lang="en-US"/>
            </a:br>
            <a:r>
              <a:rPr lang="en-US"/>
              <a:t>Mathematical logic formed the backbone of early AI, providing a formal framework for machines to reason systematically. Early computational theories introduced concepts that enabled machines to perform intelligent tasks, laying the essential groundwork for AI's development as a scientific discipline. </a:t>
            </a:r>
            <a:br>
              <a:rPr lang="en-US"/>
            </a:br>
            <a:r>
              <a:rPr lang="en-US"/>
              <a:t>______</a:t>
            </a:r>
          </a:p>
          <a:p>
            <a:pPr>
              <a:buNone/>
            </a:pPr>
            <a:br>
              <a:rPr lang="en-US"/>
            </a:br>
            <a:r>
              <a:rPr lang="en-US"/>
              <a:t>
---
The origins of AI are rooted in mathematical logic, formal reasoning, and early computational theories. These foundational ideas set the stage for developing machines capable of intelligent behavior.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4</a:t>
            </a:fld>
            <a:endParaRPr lang="en-US"/>
          </a:p>
        </p:txBody>
      </p:sp>
    </p:spTree>
    <p:extLst>
      <p:ext uri="{BB962C8B-B14F-4D97-AF65-F5344CB8AC3E}">
        <p14:creationId xmlns:p14="http://schemas.microsoft.com/office/powerpoint/2010/main" val="401081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Alan Turing's work, especially the Turing Test, was pivotal in defining machine intelligence. The test challenges whether a machine can mimic human behavior convincingly, influencing AI research goals and sparking philosophical debates about cognition and consciousness in machines. </a:t>
            </a:r>
            <a:br>
              <a:rPr lang="en-US"/>
            </a:br>
            <a:r>
              <a:rPr lang="en-US"/>
              <a:t>______</a:t>
            </a:r>
          </a:p>
          <a:p>
            <a:pPr>
              <a:buNone/>
            </a:pPr>
            <a:br>
              <a:rPr lang="en-US"/>
            </a:br>
            <a:r>
              <a:rPr lang="en-US"/>
              <a:t>Generated by Copilot</a:t>
            </a:r>
            <a:br>
              <a:rPr lang="en-US"/>
            </a:br>
            <a:br>
              <a:rPr lang="en-US"/>
            </a:br>
            <a:r>
              <a:rPr lang="en-US"/>
              <a:t>Alan Turing's work, especially the Turing Test, was pivotal in defining machine intelligence. The test challenges whether a machine can mimic human behavior convincingly, raising deep philosophical questions about cognition and consciousness that continue to influence AI research and ethical considerations today. </a:t>
            </a:r>
            <a:br>
              <a:rPr lang="en-US"/>
            </a:br>
            <a:r>
              <a:rPr lang="en-US"/>
              <a:t>______</a:t>
            </a:r>
          </a:p>
          <a:p>
            <a:pPr>
              <a:buNone/>
            </a:pPr>
            <a:br>
              <a:rPr lang="en-US"/>
            </a:br>
            <a:r>
              <a:rPr lang="en-US"/>
              <a:t>
---
Alan Turing proposed the famous Turing Test as a criterion for machine intelligence, influencing the direction of AI research and raising fundamental questions about thinking machines.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5</a:t>
            </a:fld>
            <a:endParaRPr lang="en-US"/>
          </a:p>
        </p:txBody>
      </p:sp>
    </p:spTree>
    <p:extLst>
      <p:ext uri="{BB962C8B-B14F-4D97-AF65-F5344CB8AC3E}">
        <p14:creationId xmlns:p14="http://schemas.microsoft.com/office/powerpoint/2010/main" val="3201888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1950s saw the creation of the first AI programs capable of tasks like game playing and problem-solving. These early experiments were crucial in demonstrating AI's potential and set the foundation for more complex developments in the decades that followed. </a:t>
            </a:r>
            <a:br>
              <a:rPr lang="en-US"/>
            </a:br>
            <a:r>
              <a:rPr lang="en-US"/>
              <a:t>______</a:t>
            </a:r>
          </a:p>
          <a:p>
            <a:pPr>
              <a:buNone/>
            </a:pPr>
            <a:br>
              <a:rPr lang="en-US"/>
            </a:br>
            <a:r>
              <a:rPr lang="en-US"/>
              <a:t>Generated by Copilot</a:t>
            </a:r>
            <a:br>
              <a:rPr lang="en-US"/>
            </a:br>
            <a:br>
              <a:rPr lang="en-US"/>
            </a:br>
            <a:r>
              <a:rPr lang="en-US"/>
              <a:t>The 1950s saw the creation of the first AI programs capable of tasks like game playing and problem-solving. These early experiments were crucial in demonstrating AI's potential and set the foundation for more complex developments in the decades that followed. </a:t>
            </a:r>
            <a:br>
              <a:rPr lang="en-US"/>
            </a:br>
            <a:r>
              <a:rPr lang="en-US"/>
              <a:t>______</a:t>
            </a:r>
          </a:p>
          <a:p>
            <a:pPr>
              <a:buNone/>
            </a:pPr>
            <a:br>
              <a:rPr lang="en-US"/>
            </a:br>
            <a:r>
              <a:rPr lang="en-US"/>
              <a:t>
---
The 1950s saw the development of the first AI programs that could perform tasks such as problem-solving and game playing, marking the beginning of practical AI experimentation.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6</a:t>
            </a:fld>
            <a:endParaRPr lang="en-US"/>
          </a:p>
        </p:txBody>
      </p:sp>
    </p:spTree>
    <p:extLst>
      <p:ext uri="{BB962C8B-B14F-4D97-AF65-F5344CB8AC3E}">
        <p14:creationId xmlns:p14="http://schemas.microsoft.com/office/powerpoint/2010/main" val="427280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period covers AI's growth and the challenges it faced from the 1960s to 1980s. Although the slide lacks detailed text, it introduces a critical era marked by both progress and obstacles that shaped the trajectory of AI research. </a:t>
            </a:r>
            <a:br>
              <a:rPr lang="en-US"/>
            </a:br>
            <a:r>
              <a:rPr lang="en-US"/>
              <a:t>______</a:t>
            </a:r>
          </a:p>
          <a:p>
            <a:pPr>
              <a:buNone/>
            </a:pPr>
            <a:br>
              <a:rPr lang="en-US"/>
            </a:br>
            <a:r>
              <a:rPr lang="en-US"/>
              <a:t>Generated by Copilot</a:t>
            </a:r>
            <a:br>
              <a:rPr lang="en-US"/>
            </a:br>
            <a:br>
              <a:rPr lang="en-US"/>
            </a:br>
            <a:r>
              <a:rPr lang="en-US"/>
              <a:t>This period covers the growth and challenges AI faced from the 1960s to 1980s. It was marked by significant progress but also setbacks, including limitations in computational power and overly optimistic expectations that led to periods of reduced enthusiasm and funding. </a:t>
            </a:r>
            <a:br>
              <a:rPr lang="en-US"/>
            </a:br>
            <a:r>
              <a:rPr lang="en-US"/>
              <a:t>______</a:t>
            </a:r>
          </a:p>
          <a:p>
            <a:pPr>
              <a:buNone/>
            </a:pPr>
            <a:br>
              <a:rPr lang="en-US"/>
            </a:br>
            <a:r>
              <a:rPr lang="en-US"/>
              <a:t>This era witnessed advances in symbolic AI and expert systems, but also faced significant setbacks known as the AI Winter, followed by renewed interest through emerging machine learning methods.</a:t>
            </a:r>
          </a:p>
        </p:txBody>
      </p:sp>
      <p:sp>
        <p:nvSpPr>
          <p:cNvPr id="4" name="Slide Number Placeholder 3"/>
          <p:cNvSpPr>
            <a:spLocks noGrp="1"/>
          </p:cNvSpPr>
          <p:nvPr>
            <p:ph type="sldNum" sz="quarter" idx="5"/>
          </p:nvPr>
        </p:nvSpPr>
        <p:spPr/>
        <p:txBody>
          <a:bodyPr/>
          <a:lstStyle/>
          <a:p>
            <a:fld id="{422CB42F-5A28-4F9A-917B-709EAF9D7D96}" type="slidenum">
              <a:rPr lang="en-US" smtClean="0"/>
              <a:t>7</a:t>
            </a:fld>
            <a:endParaRPr lang="en-US"/>
          </a:p>
        </p:txBody>
      </p:sp>
    </p:spTree>
    <p:extLst>
      <p:ext uri="{BB962C8B-B14F-4D97-AF65-F5344CB8AC3E}">
        <p14:creationId xmlns:p14="http://schemas.microsoft.com/office/powerpoint/2010/main" val="2426638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Symbolic AI focused on manipulating symbols to replicate human logical reasoning, while expert systems applied rule-based knowledge to make decisions in specific domains. These approaches led to practical applications in industries, marking a significant step in AI's commercial use. </a:t>
            </a:r>
            <a:br>
              <a:rPr lang="en-US"/>
            </a:br>
            <a:r>
              <a:rPr lang="en-US"/>
              <a:t>______</a:t>
            </a:r>
          </a:p>
          <a:p>
            <a:pPr>
              <a:buNone/>
            </a:pPr>
            <a:br>
              <a:rPr lang="en-US"/>
            </a:br>
            <a:r>
              <a:rPr lang="en-US"/>
              <a:t>Generated by Copilot</a:t>
            </a:r>
            <a:br>
              <a:rPr lang="en-US"/>
            </a:br>
            <a:br>
              <a:rPr lang="en-US"/>
            </a:br>
            <a:r>
              <a:rPr lang="en-US"/>
              <a:t>Symbolic AI and expert systems emerged as key developments, using symbolic reasoning to replicate human logic and decision-making within specific domains. These systems found practical commercial applications, demonstrating AI's value in real-world problem-solving during this era. </a:t>
            </a:r>
            <a:br>
              <a:rPr lang="en-US"/>
            </a:br>
            <a:r>
              <a:rPr lang="en-US"/>
              <a:t>______</a:t>
            </a:r>
          </a:p>
          <a:p>
            <a:pPr>
              <a:buNone/>
            </a:pPr>
            <a:br>
              <a:rPr lang="en-US"/>
            </a:br>
            <a:r>
              <a:rPr lang="en-US"/>
              <a:t>
---
Research focused on symbolic reasoning and building expert systems that could emulate human decision-making in specific domains, leading to commercial applications.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8</a:t>
            </a:fld>
            <a:endParaRPr lang="en-US"/>
          </a:p>
        </p:txBody>
      </p:sp>
    </p:spTree>
    <p:extLst>
      <p:ext uri="{BB962C8B-B14F-4D97-AF65-F5344CB8AC3E}">
        <p14:creationId xmlns:p14="http://schemas.microsoft.com/office/powerpoint/2010/main" val="77633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first AI winter resulted from overly optimistic expectations that AI could quickly solve complex problems, combined with limited computational resources. This led to reduced funding and skepticism, slowing AI research and innovation during this challenging period. </a:t>
            </a:r>
            <a:br>
              <a:rPr lang="en-US"/>
            </a:br>
            <a:r>
              <a:rPr lang="en-US"/>
              <a:t>______</a:t>
            </a:r>
          </a:p>
          <a:p>
            <a:pPr>
              <a:buNone/>
            </a:pPr>
            <a:br>
              <a:rPr lang="en-US"/>
            </a:br>
            <a:r>
              <a:rPr lang="en-US"/>
              <a:t>Generated by Copilot</a:t>
            </a:r>
            <a:br>
              <a:rPr lang="en-US"/>
            </a:br>
            <a:br>
              <a:rPr lang="en-US"/>
            </a:br>
            <a:r>
              <a:rPr lang="en-US"/>
              <a:t>The first AI winter resulted from inflated expectations and limited hardware capabilities, causing disappointment and a decline in funding. This slowdown impacted research momentum and public perception, highlighting the challenges of aligning AI ambitions with technological realities. </a:t>
            </a:r>
            <a:br>
              <a:rPr lang="en-US"/>
            </a:br>
            <a:r>
              <a:rPr lang="en-US"/>
              <a:t>______</a:t>
            </a:r>
          </a:p>
          <a:p>
            <a:pPr>
              <a:buNone/>
            </a:pPr>
            <a:br>
              <a:rPr lang="en-US"/>
            </a:br>
            <a:r>
              <a:rPr lang="en-US"/>
              <a:t>
---
Due to overly optimistic expectations and limited computational resources, AI development slowed dramatically during the AI Winter, impacting funding and public perception.
Image source: Microsoft 365 content library
</a:t>
            </a:r>
          </a:p>
        </p:txBody>
      </p:sp>
      <p:sp>
        <p:nvSpPr>
          <p:cNvPr id="4" name="Slide Number Placeholder 3"/>
          <p:cNvSpPr>
            <a:spLocks noGrp="1"/>
          </p:cNvSpPr>
          <p:nvPr>
            <p:ph type="sldNum" sz="quarter" idx="5"/>
          </p:nvPr>
        </p:nvSpPr>
        <p:spPr/>
        <p:txBody>
          <a:bodyPr/>
          <a:lstStyle/>
          <a:p>
            <a:fld id="{422CB42F-5A28-4F9A-917B-709EAF9D7D96}" type="slidenum">
              <a:rPr lang="en-US" smtClean="0"/>
              <a:t>9</a:t>
            </a:fld>
            <a:endParaRPr lang="en-US"/>
          </a:p>
        </p:txBody>
      </p:sp>
    </p:spTree>
    <p:extLst>
      <p:ext uri="{BB962C8B-B14F-4D97-AF65-F5344CB8AC3E}">
        <p14:creationId xmlns:p14="http://schemas.microsoft.com/office/powerpoint/2010/main" val="125383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7/12/2025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8474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7/12/2025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0191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7/12/2025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630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7/12/2025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438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7/12/2025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30841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7/12/2025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1735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7/12/2025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45559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7/12/2025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094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7/12/2025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011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7/12/2025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2815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7/12/2025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2231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7/12/2025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930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899EBD5-ED24-E8C2-F4DE-DB92419CF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F7C4B-80D2-5256-19A8-26B111B35D90}"/>
              </a:ext>
            </a:extLst>
          </p:cNvPr>
          <p:cNvSpPr>
            <a:spLocks noGrp="1"/>
          </p:cNvSpPr>
          <p:nvPr>
            <p:ph type="ctrTitle"/>
          </p:nvPr>
        </p:nvSpPr>
        <p:spPr>
          <a:xfrm>
            <a:off x="2356991" y="545235"/>
            <a:ext cx="7144817" cy="3720070"/>
          </a:xfrm>
        </p:spPr>
        <p:txBody>
          <a:bodyPr>
            <a:normAutofit/>
          </a:bodyPr>
          <a:lstStyle/>
          <a:p>
            <a:pPr>
              <a:lnSpc>
                <a:spcPct val="90000"/>
              </a:lnSpc>
            </a:pPr>
            <a:r>
              <a:rPr lang="en-US" sz="5000" dirty="0"/>
              <a:t>A Timeline of AI Evolution: Key Milestones, Effects, and Transformative Transitions</a:t>
            </a:r>
          </a:p>
        </p:txBody>
      </p:sp>
      <p:sp>
        <p:nvSpPr>
          <p:cNvPr id="3" name="Subtitle 2">
            <a:extLst>
              <a:ext uri="{FF2B5EF4-FFF2-40B4-BE49-F238E27FC236}">
                <a16:creationId xmlns:a16="http://schemas.microsoft.com/office/drawing/2014/main" id="{896309E3-EDBC-2AE8-7BD0-71B13BC12DBA}"/>
              </a:ext>
            </a:extLst>
          </p:cNvPr>
          <p:cNvSpPr>
            <a:spLocks noGrp="1"/>
          </p:cNvSpPr>
          <p:nvPr>
            <p:ph type="subTitle" idx="1"/>
          </p:nvPr>
        </p:nvSpPr>
        <p:spPr>
          <a:xfrm>
            <a:off x="2356992" y="5385367"/>
            <a:ext cx="7076670" cy="826366"/>
          </a:xfrm>
        </p:spPr>
        <p:txBody>
          <a:bodyPr anchor="t">
            <a:normAutofit/>
          </a:bodyPr>
          <a:lstStyle/>
          <a:p>
            <a:r>
              <a:rPr lang="en-US" dirty="0"/>
              <a:t>Exploring AI's history and its impact on society</a:t>
            </a:r>
          </a:p>
        </p:txBody>
      </p:sp>
      <p:cxnSp>
        <p:nvCxnSpPr>
          <p:cNvPr id="10" name="Straight Connector 9">
            <a:extLst>
              <a:ext uri="{FF2B5EF4-FFF2-40B4-BE49-F238E27FC236}">
                <a16:creationId xmlns:a16="http://schemas.microsoft.com/office/drawing/2014/main" id="{C12C8322-DE75-9D80-9A42-9F4652A874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52835" y="494377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74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EADF501-E80B-07A9-AB72-4EDC92F07721}"/>
              </a:ext>
            </a:extLst>
          </p:cNvPr>
          <p:cNvSpPr>
            <a:spLocks noGrp="1"/>
          </p:cNvSpPr>
          <p:nvPr>
            <p:ph type="title"/>
          </p:nvPr>
        </p:nvSpPr>
        <p:spPr>
          <a:xfrm>
            <a:off x="702129" y="914760"/>
            <a:ext cx="2806615" cy="3543764"/>
          </a:xfrm>
        </p:spPr>
        <p:txBody>
          <a:bodyPr>
            <a:normAutofit/>
          </a:bodyPr>
          <a:lstStyle/>
          <a:p>
            <a:r>
              <a:rPr lang="en-US" sz="3600"/>
              <a:t>Renewed Interest: Emergence of Machine Learning Concepts</a:t>
            </a:r>
          </a:p>
        </p:txBody>
      </p:sp>
      <p:graphicFrame>
        <p:nvGraphicFramePr>
          <p:cNvPr id="4" name="Content Placeholder 4">
            <a:extLst>
              <a:ext uri="{FF2B5EF4-FFF2-40B4-BE49-F238E27FC236}">
                <a16:creationId xmlns:a16="http://schemas.microsoft.com/office/drawing/2014/main" id="{CD28F768-D5CA-4BC5-A2CB-47BB52E41942}"/>
              </a:ext>
            </a:extLst>
          </p:cNvPr>
          <p:cNvGraphicFramePr>
            <a:graphicFrameLocks noGrp="1"/>
          </p:cNvGraphicFramePr>
          <p:nvPr>
            <p:ph idx="1"/>
            <p:extLst>
              <p:ext uri="{D42A27DB-BD31-4B8C-83A1-F6EECF244321}">
                <p14:modId xmlns:p14="http://schemas.microsoft.com/office/powerpoint/2010/main" val="115526615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90375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0DCF66B-B821-75CA-8B36-D96F4D40B471}"/>
              </a:ext>
            </a:extLst>
          </p:cNvPr>
          <p:cNvSpPr>
            <a:spLocks noGrp="1"/>
          </p:cNvSpPr>
          <p:nvPr>
            <p:ph type="ctrTitle"/>
          </p:nvPr>
        </p:nvSpPr>
        <p:spPr>
          <a:xfrm>
            <a:off x="695324" y="1145308"/>
            <a:ext cx="7600263" cy="4860947"/>
          </a:xfrm>
        </p:spPr>
        <p:txBody>
          <a:bodyPr anchor="b">
            <a:normAutofit/>
          </a:bodyPr>
          <a:lstStyle/>
          <a:p>
            <a:r>
              <a:rPr lang="en-US" sz="7000"/>
              <a:t>Modern Breakthroughs: 1990s to 2010s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224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AF7E1-3BDD-C0DE-C449-FA2225E6EF47}"/>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Rise of Data-Driven AI and Neural Networks</a:t>
            </a:r>
          </a:p>
        </p:txBody>
      </p:sp>
      <p:pic>
        <p:nvPicPr>
          <p:cNvPr id="5" name="Content Placeholder 4" descr="Internet of Things Concept">
            <a:extLst>
              <a:ext uri="{FF2B5EF4-FFF2-40B4-BE49-F238E27FC236}">
                <a16:creationId xmlns:a16="http://schemas.microsoft.com/office/drawing/2014/main" id="{9372FAE8-F604-4562-9227-79FE3AA0C3B1}"/>
              </a:ext>
            </a:extLst>
          </p:cNvPr>
          <p:cNvPicPr>
            <a:picLocks noGrp="1" noChangeAspect="1"/>
          </p:cNvPicPr>
          <p:nvPr>
            <p:ph sz="half" idx="1"/>
          </p:nvPr>
        </p:nvPicPr>
        <p:blipFill>
          <a:blip r:embed="rId3"/>
          <a:srcRect l="25345" r="33823"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483D940-ED99-6724-852A-A70B5C2A60D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Large Datasets Availability</a:t>
            </a:r>
          </a:p>
          <a:p>
            <a:pPr marL="0" lvl="1" indent="0">
              <a:buNone/>
            </a:pPr>
            <a:r>
              <a:rPr lang="en-US" sz="1400"/>
              <a:t>Access to large datasets has been crucial in training neural networks effectively to improve AI performance.</a:t>
            </a:r>
          </a:p>
          <a:p>
            <a:pPr marL="0" indent="0">
              <a:spcBef>
                <a:spcPts val="2500"/>
              </a:spcBef>
              <a:buNone/>
            </a:pPr>
            <a:r>
              <a:rPr lang="en-US" sz="1400" b="1"/>
              <a:t>Improved Algorithms</a:t>
            </a:r>
          </a:p>
          <a:p>
            <a:pPr marL="0" lvl="1" indent="0">
              <a:buNone/>
            </a:pPr>
            <a:r>
              <a:rPr lang="en-US" sz="1400"/>
              <a:t>Advanced algorithms have enhanced the capabilities of neural networks to solve complex problems accurately.</a:t>
            </a:r>
          </a:p>
          <a:p>
            <a:pPr marL="0" indent="0">
              <a:spcBef>
                <a:spcPts val="2500"/>
              </a:spcBef>
              <a:buNone/>
            </a:pPr>
            <a:r>
              <a:rPr lang="en-US" sz="1400" b="1"/>
              <a:t>Enhanced AI Accuracy</a:t>
            </a:r>
          </a:p>
          <a:p>
            <a:pPr marL="0" lvl="1" indent="0">
              <a:buNone/>
            </a:pPr>
            <a:r>
              <a:rPr lang="en-US" sz="1400"/>
              <a:t>Data-driven neural networks enabled AI systems to achieve higher accuracy in various applications.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46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1" name="Straight Connector 10">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ED6129-7590-4352-D39D-45DDA5E8D0D8}"/>
              </a:ext>
            </a:extLst>
          </p:cNvPr>
          <p:cNvSpPr>
            <a:spLocks noGrp="1"/>
          </p:cNvSpPr>
          <p:nvPr>
            <p:ph type="title"/>
          </p:nvPr>
        </p:nvSpPr>
        <p:spPr>
          <a:xfrm>
            <a:off x="702129" y="914760"/>
            <a:ext cx="2806615" cy="3543764"/>
          </a:xfrm>
        </p:spPr>
        <p:txBody>
          <a:bodyPr>
            <a:normAutofit/>
          </a:bodyPr>
          <a:lstStyle/>
          <a:p>
            <a:r>
              <a:rPr lang="en-US" sz="2800"/>
              <a:t>Landmark Achievements: Deep Blue, Watson, and AlphaGo</a:t>
            </a:r>
          </a:p>
        </p:txBody>
      </p:sp>
      <p:graphicFrame>
        <p:nvGraphicFramePr>
          <p:cNvPr id="4" name="Content Placeholder 4">
            <a:extLst>
              <a:ext uri="{FF2B5EF4-FFF2-40B4-BE49-F238E27FC236}">
                <a16:creationId xmlns:a16="http://schemas.microsoft.com/office/drawing/2014/main" id="{D337E837-4342-4B17-8E69-5BB28EE74659}"/>
              </a:ext>
            </a:extLst>
          </p:cNvPr>
          <p:cNvGraphicFramePr>
            <a:graphicFrameLocks noGrp="1"/>
          </p:cNvGraphicFramePr>
          <p:nvPr>
            <p:ph idx="1"/>
            <p:extLst>
              <p:ext uri="{D42A27DB-BD31-4B8C-83A1-F6EECF244321}">
                <p14:modId xmlns:p14="http://schemas.microsoft.com/office/powerpoint/2010/main" val="202506958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902149" y="978558"/>
          <a:ext cx="7591859" cy="509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9004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7ECFD-9541-29DC-FA3E-11108AD65A57}"/>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Transition to Deep Learning and Big Data</a:t>
            </a:r>
          </a:p>
        </p:txBody>
      </p:sp>
      <p:pic>
        <p:nvPicPr>
          <p:cNvPr id="5" name="Content Placeholder 4" descr="Stars with abstract patterns">
            <a:extLst>
              <a:ext uri="{FF2B5EF4-FFF2-40B4-BE49-F238E27FC236}">
                <a16:creationId xmlns:a16="http://schemas.microsoft.com/office/drawing/2014/main" id="{C859D84C-63A3-4A00-B4C9-01F58A87FB46}"/>
              </a:ext>
            </a:extLst>
          </p:cNvPr>
          <p:cNvPicPr>
            <a:picLocks noGrp="1" noChangeAspect="1"/>
          </p:cNvPicPr>
          <p:nvPr>
            <p:ph sz="half" idx="1"/>
          </p:nvPr>
        </p:nvPicPr>
        <p:blipFill>
          <a:blip r:embed="rId3"/>
          <a:srcRect l="10301" r="55289"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C1ACA9D-93DE-8996-1D20-C17F7C0A24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Deep Learning Techniques</a:t>
            </a:r>
          </a:p>
          <a:p>
            <a:pPr marL="0" lvl="1" indent="0">
              <a:buNone/>
            </a:pPr>
            <a:r>
              <a:rPr lang="en-US" sz="1400"/>
              <a:t>Deep learning methods leverage neural networks to enhance AI’s ability to learn from complex data patterns.</a:t>
            </a:r>
          </a:p>
          <a:p>
            <a:pPr marL="0" indent="0">
              <a:spcBef>
                <a:spcPts val="2500"/>
              </a:spcBef>
              <a:buNone/>
            </a:pPr>
            <a:r>
              <a:rPr lang="en-US" sz="1400" b="1"/>
              <a:t>Big Data Integration</a:t>
            </a:r>
          </a:p>
          <a:p>
            <a:pPr marL="0" lvl="1" indent="0">
              <a:buNone/>
            </a:pPr>
            <a:r>
              <a:rPr lang="en-US" sz="1400"/>
              <a:t>Big data provides vast datasets that fuel training of deep learning models for improved accuracy and insights.</a:t>
            </a:r>
          </a:p>
          <a:p>
            <a:pPr marL="0" indent="0">
              <a:spcBef>
                <a:spcPts val="2500"/>
              </a:spcBef>
              <a:buNone/>
            </a:pPr>
            <a:r>
              <a:rPr lang="en-US" sz="1400" b="1"/>
              <a:t>AI Applications</a:t>
            </a:r>
          </a:p>
          <a:p>
            <a:pPr marL="0" lvl="1" indent="0">
              <a:buNone/>
            </a:pPr>
            <a:r>
              <a:rPr lang="en-US" sz="1400"/>
              <a:t>Deep learning and big data power applications like image recognition and natural language processing.</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979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58F3725B-D830-BAF6-E3DB-8A84E7378BE9}"/>
              </a:ext>
            </a:extLst>
          </p:cNvPr>
          <p:cNvSpPr>
            <a:spLocks noGrp="1"/>
          </p:cNvSpPr>
          <p:nvPr>
            <p:ph type="ctrTitle"/>
          </p:nvPr>
        </p:nvSpPr>
        <p:spPr>
          <a:xfrm>
            <a:off x="695324" y="1145308"/>
            <a:ext cx="7600263" cy="4860947"/>
          </a:xfrm>
        </p:spPr>
        <p:txBody>
          <a:bodyPr anchor="b">
            <a:normAutofit/>
          </a:bodyPr>
          <a:lstStyle/>
          <a:p>
            <a:r>
              <a:rPr lang="en-US" sz="7600"/>
              <a:t>Social and Economic Effects of AI Evolution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992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2D5C7-D9DD-F3E0-931F-1DFAFDB3E2DF}"/>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400"/>
              <a:t>Impact on Workforce and Automation</a:t>
            </a:r>
          </a:p>
        </p:txBody>
      </p:sp>
      <p:pic>
        <p:nvPicPr>
          <p:cNvPr id="5" name="Content Placeholder 4" descr="Engineer programming robot in robotics research facility">
            <a:extLst>
              <a:ext uri="{FF2B5EF4-FFF2-40B4-BE49-F238E27FC236}">
                <a16:creationId xmlns:a16="http://schemas.microsoft.com/office/drawing/2014/main" id="{A3C624FA-04D4-4F66-8BDF-3335B5A34841}"/>
              </a:ext>
            </a:extLst>
          </p:cNvPr>
          <p:cNvPicPr>
            <a:picLocks noGrp="1" noChangeAspect="1"/>
          </p:cNvPicPr>
          <p:nvPr>
            <p:ph sz="half" idx="1"/>
          </p:nvPr>
        </p:nvPicPr>
        <p:blipFill>
          <a:blip r:embed="rId3"/>
          <a:srcRect l="23441" r="17729" b="-1"/>
          <a:stretch>
            <a:fillRect/>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10D1919-E203-76A1-95EF-326266FFD5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a:t>Efficiency Through Automation</a:t>
            </a:r>
          </a:p>
          <a:p>
            <a:pPr marL="0" lvl="1" indent="0">
              <a:buNone/>
            </a:pPr>
            <a:r>
              <a:rPr lang="en-US" sz="1400"/>
              <a:t>AI-driven automation enhances productivity by streamlining repetitive tasks and improving operational efficiency.</a:t>
            </a:r>
          </a:p>
          <a:p>
            <a:pPr marL="0" indent="0">
              <a:spcBef>
                <a:spcPts val="2500"/>
              </a:spcBef>
              <a:buNone/>
            </a:pPr>
            <a:r>
              <a:rPr lang="en-US" sz="1400" b="1"/>
              <a:t>Workforce Displacement Concerns</a:t>
            </a:r>
          </a:p>
          <a:p>
            <a:pPr marL="0" lvl="1" indent="0">
              <a:buNone/>
            </a:pPr>
            <a:r>
              <a:rPr lang="en-US" sz="1400"/>
              <a:t>Automation raises concerns about job displacement and the need for reskilling and workforce adaptation.</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24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1922F-7381-3948-41CE-B56A1C549D01}"/>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Shifts in Industry and Daily Life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I Artificial intelligence future technology innovation internet of things big data">
            <a:extLst>
              <a:ext uri="{FF2B5EF4-FFF2-40B4-BE49-F238E27FC236}">
                <a16:creationId xmlns:a16="http://schemas.microsoft.com/office/drawing/2014/main" id="{3A468A5E-090E-4723-8661-6542062FDD4B}"/>
              </a:ext>
            </a:extLst>
          </p:cNvPr>
          <p:cNvPicPr>
            <a:picLocks noGrp="1" noChangeAspect="1"/>
          </p:cNvPicPr>
          <p:nvPr>
            <p:ph sz="half" idx="1"/>
          </p:nvPr>
        </p:nvPicPr>
        <p:blipFill>
          <a:blip r:embed="rId3"/>
          <a:srcRect l="165" r="11311" b="-3"/>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5B5DB4AD-7AC1-227F-08D2-6892EB34106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Healthcare Transformation</a:t>
            </a:r>
          </a:p>
          <a:p>
            <a:pPr marL="0" lvl="1" indent="0">
              <a:buNone/>
            </a:pPr>
            <a:r>
              <a:rPr lang="en-US" sz="1400"/>
              <a:t>AI revolutionizes healthcare by improving diagnostics, treatment plans, and patient care efficiency.</a:t>
            </a:r>
          </a:p>
          <a:p>
            <a:pPr marL="0" indent="0">
              <a:spcBef>
                <a:spcPts val="2500"/>
              </a:spcBef>
              <a:buNone/>
            </a:pPr>
            <a:r>
              <a:rPr lang="en-US" sz="1400" b="1"/>
              <a:t>Finance Industry Evolution</a:t>
            </a:r>
          </a:p>
          <a:p>
            <a:pPr marL="0" lvl="1" indent="0">
              <a:buNone/>
            </a:pPr>
            <a:r>
              <a:rPr lang="en-US" sz="1400"/>
              <a:t>AI optimizes financial services through automation, fraud detection, and personalized customer experiences.</a:t>
            </a:r>
          </a:p>
          <a:p>
            <a:pPr marL="0" indent="0">
              <a:spcBef>
                <a:spcPts val="2500"/>
              </a:spcBef>
              <a:buNone/>
            </a:pPr>
            <a:r>
              <a:rPr lang="en-US" sz="1400" b="1"/>
              <a:t>Transportation Advancements</a:t>
            </a:r>
          </a:p>
          <a:p>
            <a:pPr marL="0" lvl="1" indent="0">
              <a:buNone/>
            </a:pPr>
            <a:r>
              <a:rPr lang="en-US" sz="1400"/>
              <a:t>AI drives innovations in transportation including autonomous vehicles and smart traffic management systems.</a:t>
            </a:r>
          </a:p>
          <a:p>
            <a:pPr marL="0" indent="0">
              <a:spcBef>
                <a:spcPts val="2500"/>
              </a:spcBef>
              <a:buNone/>
            </a:pPr>
            <a:r>
              <a:rPr lang="en-US" sz="1400" b="1"/>
              <a:t>Daily Life Integration</a:t>
            </a:r>
          </a:p>
          <a:p>
            <a:pPr marL="0" lvl="1" indent="0">
              <a:buNone/>
            </a:pPr>
            <a:r>
              <a:rPr lang="en-US" sz="1400"/>
              <a:t>AI-powered devices enhance daily life conveniences through smart home and personal assistant technologies.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26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56AAC-2F91-6FB5-8E00-D41EF1C2FF8F}"/>
              </a:ext>
            </a:extLst>
          </p:cNvPr>
          <p:cNvSpPr>
            <a:spLocks noGrp="1"/>
          </p:cNvSpPr>
          <p:nvPr>
            <p:ph type="title"/>
          </p:nvPr>
        </p:nvSpPr>
        <p:spPr>
          <a:xfrm>
            <a:off x="704087" y="914400"/>
            <a:ext cx="4041648" cy="1928741"/>
          </a:xfrm>
        </p:spPr>
        <p:txBody>
          <a:bodyPr vert="horz" lIns="91440" tIns="45720" rIns="91440" bIns="45720" rtlCol="0" anchor="t">
            <a:normAutofit/>
          </a:bodyPr>
          <a:lstStyle/>
          <a:p>
            <a:pPr>
              <a:lnSpc>
                <a:spcPct val="90000"/>
              </a:lnSpc>
            </a:pPr>
            <a:r>
              <a:rPr lang="en-US" sz="3100"/>
              <a:t>Ethical Considerations and Societal Challenges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ransparent padlock">
            <a:extLst>
              <a:ext uri="{FF2B5EF4-FFF2-40B4-BE49-F238E27FC236}">
                <a16:creationId xmlns:a16="http://schemas.microsoft.com/office/drawing/2014/main" id="{3A5CC191-12A5-4B3A-8438-060DB3785AC8}"/>
              </a:ext>
            </a:extLst>
          </p:cNvPr>
          <p:cNvPicPr>
            <a:picLocks noGrp="1" noChangeAspect="1"/>
          </p:cNvPicPr>
          <p:nvPr>
            <p:ph sz="half" idx="1"/>
          </p:nvPr>
        </p:nvPicPr>
        <p:blipFill>
          <a:blip r:embed="rId3"/>
          <a:srcRect r="13139" b="2"/>
          <a:stretch>
            <a:fillRect/>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102628A8-AD33-E07C-BAB8-96666694966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Privacy Concerns</a:t>
            </a:r>
          </a:p>
          <a:p>
            <a:pPr marL="0" lvl="1" indent="0">
              <a:buNone/>
            </a:pPr>
            <a:r>
              <a:rPr lang="en-US" sz="1400"/>
              <a:t>AI technologies raise significant privacy issues related to data collection and usage without consent.</a:t>
            </a:r>
          </a:p>
          <a:p>
            <a:pPr marL="0" indent="0">
              <a:spcBef>
                <a:spcPts val="2500"/>
              </a:spcBef>
              <a:buNone/>
            </a:pPr>
            <a:r>
              <a:rPr lang="en-US" sz="1400" b="1"/>
              <a:t>Bias in AI</a:t>
            </a:r>
          </a:p>
          <a:p>
            <a:pPr marL="0" lvl="1" indent="0">
              <a:buNone/>
            </a:pPr>
            <a:r>
              <a:rPr lang="en-US" sz="1400"/>
              <a:t>AI systems can perpetuate or amplify bias, leading to unfair treatment in decision-making processes.</a:t>
            </a:r>
          </a:p>
          <a:p>
            <a:pPr marL="0" indent="0">
              <a:spcBef>
                <a:spcPts val="2500"/>
              </a:spcBef>
              <a:buNone/>
            </a:pPr>
            <a:r>
              <a:rPr lang="en-US" sz="1400" b="1"/>
              <a:t>Accountability Issues</a:t>
            </a:r>
          </a:p>
          <a:p>
            <a:pPr marL="0" lvl="1" indent="0">
              <a:buNone/>
            </a:pPr>
            <a:r>
              <a:rPr lang="en-US" sz="1400"/>
              <a:t>Determining who is responsible for AI decisions remains a major ethical challenge.</a:t>
            </a:r>
          </a:p>
          <a:p>
            <a:pPr marL="0" indent="0">
              <a:spcBef>
                <a:spcPts val="2500"/>
              </a:spcBef>
              <a:buNone/>
            </a:pPr>
            <a:r>
              <a:rPr lang="en-US" sz="1400" b="1"/>
              <a:t>Societal Impact</a:t>
            </a:r>
          </a:p>
          <a:p>
            <a:pPr marL="0" lvl="1" indent="0">
              <a:buNone/>
            </a:pPr>
            <a:r>
              <a:rPr lang="en-US" sz="1400"/>
              <a:t>Autonomous systems affect society broadly, raising concerns about employment, safety, and ethics.</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25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6C49DE2B-89C2-DA9F-79C5-C615B2CAEBFE}"/>
              </a:ext>
            </a:extLst>
          </p:cNvPr>
          <p:cNvSpPr>
            <a:spLocks noGrp="1"/>
          </p:cNvSpPr>
          <p:nvPr>
            <p:ph type="ctrTitle"/>
          </p:nvPr>
        </p:nvSpPr>
        <p:spPr>
          <a:xfrm>
            <a:off x="695324" y="1145308"/>
            <a:ext cx="7600263" cy="4860947"/>
          </a:xfrm>
        </p:spPr>
        <p:txBody>
          <a:bodyPr anchor="b">
            <a:normAutofit/>
          </a:bodyPr>
          <a:lstStyle/>
          <a:p>
            <a:r>
              <a:rPr lang="en-US" sz="7600"/>
              <a:t>Current Trends and Future Transitions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082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41833-0F31-6FF4-4811-36D9C101A53A}"/>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dirty="0"/>
              <a:t>Agenda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5D8F8E2-2028-F2D0-A971-6041C89AD408}"/>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Foundations of Artificial Intelligence</a:t>
            </a:r>
          </a:p>
          <a:p>
            <a:r>
              <a:rPr lang="en-US"/>
              <a:t>Growth and Challenges: 1960s to 1980s</a:t>
            </a:r>
          </a:p>
          <a:p>
            <a:r>
              <a:rPr lang="en-US"/>
              <a:t>Modern Breakthroughs: 1990s to 2010s</a:t>
            </a:r>
          </a:p>
          <a:p>
            <a:r>
              <a:rPr lang="en-US"/>
              <a:t>Social and Economic Effects of AI Evolution</a:t>
            </a:r>
          </a:p>
          <a:p>
            <a:r>
              <a:rPr lang="en-US"/>
              <a:t>Current Trends and Future Transitions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I Artificial intelligence abstract neural network future technology internet of things big data">
            <a:extLst>
              <a:ext uri="{FF2B5EF4-FFF2-40B4-BE49-F238E27FC236}">
                <a16:creationId xmlns:a16="http://schemas.microsoft.com/office/drawing/2014/main" id="{DE6CC2AE-04FA-4B51-B99C-E30D14E74920}"/>
              </a:ext>
            </a:extLst>
          </p:cNvPr>
          <p:cNvPicPr>
            <a:picLocks noGrp="1" noChangeAspect="1"/>
          </p:cNvPicPr>
          <p:nvPr>
            <p:ph sz="half" idx="1"/>
          </p:nvPr>
        </p:nvPicPr>
        <p:blipFill>
          <a:blip r:embed="rId3"/>
          <a:srcRect l="27254" r="28163"/>
          <a:stretch>
            <a:fillRect/>
          </a:stretch>
        </p:blipFill>
        <p:spPr>
          <a:xfrm>
            <a:off x="8115300" y="10"/>
            <a:ext cx="4076700" cy="6857990"/>
          </a:xfrm>
          <a:prstGeom prst="rect">
            <a:avLst/>
          </a:prstGeom>
        </p:spPr>
      </p:pic>
    </p:spTree>
    <p:extLst>
      <p:ext uri="{BB962C8B-B14F-4D97-AF65-F5344CB8AC3E}">
        <p14:creationId xmlns:p14="http://schemas.microsoft.com/office/powerpoint/2010/main" val="2426300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B5F65-065F-CB92-8E41-5A00BEA5DB9B}"/>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2500"/>
              <a:t>Advancements in Generative AI and Natural Language Processing</a:t>
            </a:r>
          </a:p>
        </p:txBody>
      </p:sp>
      <p:pic>
        <p:nvPicPr>
          <p:cNvPr id="5" name="Content Placeholder 4" descr="Modern background">
            <a:extLst>
              <a:ext uri="{FF2B5EF4-FFF2-40B4-BE49-F238E27FC236}">
                <a16:creationId xmlns:a16="http://schemas.microsoft.com/office/drawing/2014/main" id="{E6C35363-09F0-4327-A6F4-226257CA450F}"/>
              </a:ext>
            </a:extLst>
          </p:cNvPr>
          <p:cNvPicPr>
            <a:picLocks noGrp="1" noChangeAspect="1"/>
          </p:cNvPicPr>
          <p:nvPr>
            <p:ph sz="half" idx="1"/>
          </p:nvPr>
        </p:nvPicPr>
        <p:blipFill>
          <a:blip r:embed="rId3"/>
          <a:srcRect l="24893" r="16277" b="-1"/>
          <a:stretch>
            <a:fillRect/>
          </a:stretch>
        </p:blipFill>
        <p:spPr>
          <a:xfrm>
            <a:off x="20" y="10"/>
            <a:ext cx="6044164" cy="6857990"/>
          </a:xfrm>
          <a:prstGeom prst="rect">
            <a:avLst/>
          </a:prstGeom>
        </p:spPr>
      </p:pic>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5A84564-4669-3237-0281-D64FE600921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0" indent="0">
              <a:spcBef>
                <a:spcPts val="2500"/>
              </a:spcBef>
              <a:buNone/>
            </a:pPr>
            <a:r>
              <a:rPr lang="en-US" sz="1400" b="1"/>
              <a:t>Generative AI Capabilities</a:t>
            </a:r>
          </a:p>
          <a:p>
            <a:pPr marL="0" lvl="1" indent="0">
              <a:buNone/>
            </a:pPr>
            <a:r>
              <a:rPr lang="en-US" sz="1400"/>
              <a:t>Generative AI now produces creative outputs like text, images, and music with high quality and diversity.</a:t>
            </a:r>
          </a:p>
          <a:p>
            <a:pPr marL="0" indent="0">
              <a:spcBef>
                <a:spcPts val="2500"/>
              </a:spcBef>
              <a:buNone/>
            </a:pPr>
            <a:r>
              <a:rPr lang="en-US" sz="1400" b="1"/>
              <a:t>Improved Human-Computer Interaction</a:t>
            </a:r>
          </a:p>
          <a:p>
            <a:pPr marL="0" lvl="1" indent="0">
              <a:buNone/>
            </a:pPr>
            <a:r>
              <a:rPr lang="en-US" sz="1400"/>
              <a:t>Natural language processing advancements have greatly enhanced human-computer communication and usability.</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46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4D18D-41D0-7468-EDFD-66D3B2628886}"/>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AI in Autonomous Systems and the Internet of Things</a:t>
            </a:r>
          </a:p>
        </p:txBody>
      </p:sp>
      <p:pic>
        <p:nvPicPr>
          <p:cNvPr id="5" name="Content Placeholder 4" descr="Biomedical engineering robot in a lab">
            <a:extLst>
              <a:ext uri="{FF2B5EF4-FFF2-40B4-BE49-F238E27FC236}">
                <a16:creationId xmlns:a16="http://schemas.microsoft.com/office/drawing/2014/main" id="{51BA5D7A-1247-41FD-9CBC-13CDC882D257}"/>
              </a:ext>
            </a:extLst>
          </p:cNvPr>
          <p:cNvPicPr>
            <a:picLocks noGrp="1" noChangeAspect="1"/>
          </p:cNvPicPr>
          <p:nvPr>
            <p:ph sz="half" idx="1"/>
          </p:nvPr>
        </p:nvPicPr>
        <p:blipFill>
          <a:blip r:embed="rId3"/>
          <a:srcRect l="19363" r="39805"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DB50546-38A3-2BD5-9293-5A4904AF158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AI in Autonomous Vehicles</a:t>
            </a:r>
          </a:p>
          <a:p>
            <a:pPr marL="0" lvl="1" indent="0">
              <a:buNone/>
            </a:pPr>
            <a:r>
              <a:rPr lang="en-US" sz="1400"/>
              <a:t>AI enables autonomous vehicles to navigate and make decisions, improving safety and efficiency on roads.</a:t>
            </a:r>
          </a:p>
          <a:p>
            <a:pPr marL="0" indent="0">
              <a:spcBef>
                <a:spcPts val="2500"/>
              </a:spcBef>
              <a:buNone/>
            </a:pPr>
            <a:r>
              <a:rPr lang="en-US" sz="1400" b="1"/>
              <a:t>Robotics with AI</a:t>
            </a:r>
          </a:p>
          <a:p>
            <a:pPr marL="0" lvl="1" indent="0">
              <a:buNone/>
            </a:pPr>
            <a:r>
              <a:rPr lang="en-US" sz="1400"/>
              <a:t>AI-powered robots enhance automation and perform complex tasks in various industries and environments.</a:t>
            </a:r>
          </a:p>
          <a:p>
            <a:pPr marL="0" indent="0">
              <a:spcBef>
                <a:spcPts val="2500"/>
              </a:spcBef>
              <a:buNone/>
            </a:pPr>
            <a:r>
              <a:rPr lang="en-US" sz="1400" b="1"/>
              <a:t>Smart IoT Devices</a:t>
            </a:r>
          </a:p>
          <a:p>
            <a:pPr marL="0" lvl="1" indent="0">
              <a:buNone/>
            </a:pPr>
            <a:r>
              <a:rPr lang="en-US" sz="1400"/>
              <a:t>AI integrated IoT devices enable smarter homes and cities through real-time data and connectivity.</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6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D5DB7-6BE1-1820-A3DA-945403DBC022}"/>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Predictions for the Future and Ongoing Debates</a:t>
            </a:r>
          </a:p>
        </p:txBody>
      </p:sp>
      <p:pic>
        <p:nvPicPr>
          <p:cNvPr id="5" name="Content Placeholder 4" descr="Touching digital travel screen with finger">
            <a:extLst>
              <a:ext uri="{FF2B5EF4-FFF2-40B4-BE49-F238E27FC236}">
                <a16:creationId xmlns:a16="http://schemas.microsoft.com/office/drawing/2014/main" id="{ADE33C49-81FD-4552-8197-27AB8CBD155F}"/>
              </a:ext>
            </a:extLst>
          </p:cNvPr>
          <p:cNvPicPr>
            <a:picLocks noGrp="1" noChangeAspect="1"/>
          </p:cNvPicPr>
          <p:nvPr>
            <p:ph sz="half" idx="1"/>
          </p:nvPr>
        </p:nvPicPr>
        <p:blipFill>
          <a:blip r:embed="rId3"/>
          <a:srcRect l="35255" r="26664"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355F499-0488-9A40-7D9A-4F03D7A191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AI Innovation Opportunities</a:t>
            </a:r>
          </a:p>
          <a:p>
            <a:pPr marL="0" lvl="1" indent="0">
              <a:buNone/>
            </a:pPr>
            <a:r>
              <a:rPr lang="en-US" sz="1400"/>
              <a:t>AI offers vast opportunities for innovation and advanced problem-solving across various industries.</a:t>
            </a:r>
          </a:p>
          <a:p>
            <a:pPr marL="0" indent="0">
              <a:spcBef>
                <a:spcPts val="2500"/>
              </a:spcBef>
              <a:buNone/>
            </a:pPr>
            <a:r>
              <a:rPr lang="en-US" sz="1400" b="1"/>
              <a:t>Ethical Concerns and Control</a:t>
            </a:r>
          </a:p>
          <a:p>
            <a:pPr marL="0" lvl="1" indent="0">
              <a:buNone/>
            </a:pPr>
            <a:r>
              <a:rPr lang="en-US" sz="1400"/>
              <a:t>Experts are concerned about ethical issues and maintaining control over AI development and deployment.</a:t>
            </a:r>
          </a:p>
          <a:p>
            <a:pPr marL="0" indent="0">
              <a:spcBef>
                <a:spcPts val="2500"/>
              </a:spcBef>
              <a:buNone/>
            </a:pPr>
            <a:r>
              <a:rPr lang="en-US" sz="1400" b="1"/>
              <a:t>Human-Machine Intelligence Balance</a:t>
            </a:r>
          </a:p>
          <a:p>
            <a:pPr marL="0" lvl="1" indent="0">
              <a:buNone/>
            </a:pPr>
            <a:r>
              <a:rPr lang="en-US" sz="1400"/>
              <a:t>Debates focus on achieving a balanced coexistence between human intelligence and machine intelligence.</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96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B56ACBF7-9D5D-8C43-AB55-D435BF0E95C0}"/>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C29C19B8-A8A2-5AFF-86F7-0BEF9FA07C1C}"/>
              </a:ext>
            </a:extLst>
          </p:cNvPr>
          <p:cNvGraphicFramePr>
            <a:graphicFrameLocks noGrp="1"/>
          </p:cNvGraphicFramePr>
          <p:nvPr>
            <p:ph idx="1"/>
            <p:extLst>
              <p:ext uri="{D42A27DB-BD31-4B8C-83A1-F6EECF244321}">
                <p14:modId xmlns:p14="http://schemas.microsoft.com/office/powerpoint/2010/main" val="296536558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1952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_thank_you_slide_in_digital_graphic_design_featur.png"/>
          <p:cNvPicPr>
            <a:picLocks noChangeAspect="1"/>
          </p:cNvPicPr>
          <p:nvPr/>
        </p:nvPicPr>
        <p:blipFill>
          <a:blip r:embed="rId2"/>
          <a:stretch>
            <a:fillRect/>
          </a:stretch>
        </p:blipFill>
        <p:spPr>
          <a:xfrm>
            <a:off x="0" y="0"/>
            <a:ext cx="12191999" cy="6858000"/>
          </a:xfrm>
          <a:prstGeom prst="rect">
            <a:avLst/>
          </a:prstGeom>
        </p:spPr>
      </p:pic>
      <p:sp>
        <p:nvSpPr>
          <p:cNvPr id="3" name="TextBox 2"/>
          <p:cNvSpPr txBox="1"/>
          <p:nvPr/>
        </p:nvSpPr>
        <p:spPr>
          <a:xfrm>
            <a:off x="2438400" y="5029200"/>
            <a:ext cx="4633000" cy="400110"/>
          </a:xfrm>
          <a:prstGeom prst="rect">
            <a:avLst/>
          </a:prstGeom>
          <a:noFill/>
        </p:spPr>
        <p:txBody>
          <a:bodyPr wrap="none">
            <a:spAutoFit/>
          </a:bodyPr>
          <a:lstStyle/>
          <a:p>
            <a:pPr>
              <a:defRPr sz="2000" b="1">
                <a:solidFill>
                  <a:srgbClr val="FFFFFF"/>
                </a:solidFill>
              </a:defRPr>
            </a:pPr>
            <a:r>
              <a:rPr sz="2000"/>
              <a:t>Connect with me: [LinkedIn] | [Email]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30ABF2B-B722-7F01-DC79-6CA14012D876}"/>
              </a:ext>
            </a:extLst>
          </p:cNvPr>
          <p:cNvSpPr>
            <a:spLocks noGrp="1"/>
          </p:cNvSpPr>
          <p:nvPr>
            <p:ph type="ctrTitle"/>
          </p:nvPr>
        </p:nvSpPr>
        <p:spPr>
          <a:xfrm>
            <a:off x="695324" y="1145308"/>
            <a:ext cx="7600263" cy="4860947"/>
          </a:xfrm>
        </p:spPr>
        <p:txBody>
          <a:bodyPr anchor="b">
            <a:normAutofit/>
          </a:bodyPr>
          <a:lstStyle/>
          <a:p>
            <a:r>
              <a:rPr lang="en-US" sz="7600"/>
              <a:t>Foundations of Artificial Intelligence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15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CF647-6350-9C20-7680-CF2E00F5B7A9}"/>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Early Concepts and Mathematical Groundwork</a:t>
            </a:r>
          </a:p>
        </p:txBody>
      </p:sp>
      <p:pic>
        <p:nvPicPr>
          <p:cNvPr id="5" name="Content Placeholder 4" descr="Science, Math, Chemistry Equations">
            <a:extLst>
              <a:ext uri="{FF2B5EF4-FFF2-40B4-BE49-F238E27FC236}">
                <a16:creationId xmlns:a16="http://schemas.microsoft.com/office/drawing/2014/main" id="{AFCEF8A9-E19A-4F63-AA25-81E87C60E36E}"/>
              </a:ext>
            </a:extLst>
          </p:cNvPr>
          <p:cNvPicPr>
            <a:picLocks noGrp="1" noChangeAspect="1"/>
          </p:cNvPicPr>
          <p:nvPr>
            <p:ph sz="half" idx="1"/>
          </p:nvPr>
        </p:nvPicPr>
        <p:blipFill>
          <a:blip r:embed="rId3"/>
          <a:srcRect l="38941" r="26649"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45EDB63-6BCE-52EA-4B09-0BBA6A34B35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Mathematical Logic Foundations</a:t>
            </a:r>
          </a:p>
          <a:p>
            <a:pPr marL="0" lvl="1" indent="0">
              <a:buNone/>
            </a:pPr>
            <a:r>
              <a:rPr lang="en-US" sz="1400"/>
              <a:t>Mathematical logic provides the essential framework for formal reasoning used in early AI development.</a:t>
            </a:r>
          </a:p>
          <a:p>
            <a:pPr marL="0" indent="0">
              <a:spcBef>
                <a:spcPts val="2500"/>
              </a:spcBef>
              <a:buNone/>
            </a:pPr>
            <a:r>
              <a:rPr lang="en-US" sz="1400" b="1"/>
              <a:t>Formal Reasoning Principles</a:t>
            </a:r>
          </a:p>
          <a:p>
            <a:pPr marL="0" lvl="1" indent="0">
              <a:buNone/>
            </a:pPr>
            <a:r>
              <a:rPr lang="en-US" sz="1400"/>
              <a:t>Formal reasoning methods enable machines to process and deduce information logically and systematically.</a:t>
            </a:r>
          </a:p>
          <a:p>
            <a:pPr marL="0" indent="0">
              <a:spcBef>
                <a:spcPts val="2500"/>
              </a:spcBef>
              <a:buNone/>
            </a:pPr>
            <a:r>
              <a:rPr lang="en-US" sz="1400" b="1"/>
              <a:t>Early Computational Theories</a:t>
            </a:r>
          </a:p>
          <a:p>
            <a:pPr marL="0" lvl="1" indent="0">
              <a:buNone/>
            </a:pPr>
            <a:r>
              <a:rPr lang="en-US" sz="1400"/>
              <a:t>Computational theories laid the groundwork for machines capable of performing intelligent tasks.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18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70971-E8AD-25CD-E13D-4590B99D1068}"/>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The Turing Test and Alan Turing’s Influence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D384918-6C4E-CC4B-FB05-44F48A5FC9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Turing Test Concept</a:t>
            </a:r>
          </a:p>
          <a:p>
            <a:pPr marL="0" lvl="1" indent="0">
              <a:buNone/>
            </a:pPr>
            <a:r>
              <a:rPr lang="en-US" sz="1400"/>
              <a:t>The Turing Test evaluates a machine's ability to exhibit intelligent behavior indistinguishable from a human.</a:t>
            </a:r>
          </a:p>
          <a:p>
            <a:pPr marL="0" indent="0">
              <a:spcBef>
                <a:spcPts val="2500"/>
              </a:spcBef>
              <a:buNone/>
            </a:pPr>
            <a:r>
              <a:rPr lang="en-US" sz="1400" b="1"/>
              <a:t>Impact on AI Research</a:t>
            </a:r>
          </a:p>
          <a:p>
            <a:pPr marL="0" lvl="1" indent="0">
              <a:buNone/>
            </a:pPr>
            <a:r>
              <a:rPr lang="en-US" sz="1400"/>
              <a:t>Turing’s test significantly shaped AI research by setting a foundational goal for machine intelligence development.</a:t>
            </a:r>
          </a:p>
          <a:p>
            <a:pPr marL="0" indent="0">
              <a:spcBef>
                <a:spcPts val="2500"/>
              </a:spcBef>
              <a:buNone/>
            </a:pPr>
            <a:r>
              <a:rPr lang="en-US" sz="1400" b="1"/>
              <a:t>Philosophical Implications</a:t>
            </a:r>
          </a:p>
          <a:p>
            <a:pPr marL="0" lvl="1" indent="0">
              <a:buNone/>
            </a:pPr>
            <a:r>
              <a:rPr lang="en-US" sz="1400"/>
              <a:t>The test raises fundamental questions about cognition, consciousness, and the nature of thinking machines.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I Artificial intelligence innovation internet computer technology">
            <a:extLst>
              <a:ext uri="{FF2B5EF4-FFF2-40B4-BE49-F238E27FC236}">
                <a16:creationId xmlns:a16="http://schemas.microsoft.com/office/drawing/2014/main" id="{B1452624-CB66-4DA3-AECE-2EF7B0314E0F}"/>
              </a:ext>
            </a:extLst>
          </p:cNvPr>
          <p:cNvPicPr>
            <a:picLocks noGrp="1" noChangeAspect="1"/>
          </p:cNvPicPr>
          <p:nvPr>
            <p:ph sz="half" idx="1"/>
          </p:nvPr>
        </p:nvPicPr>
        <p:blipFill>
          <a:blip r:embed="rId3"/>
          <a:srcRect l="30525" r="29795"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169880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D98E4-F8B4-9A30-2A99-01177460C448}"/>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sz="3100"/>
              <a:t>Creation of the First AI Programs in the 1950s</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8CFF760-F595-5200-C905-88BD2B524E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a:t>Early AI Programming</a:t>
            </a:r>
          </a:p>
          <a:p>
            <a:pPr marL="0" lvl="1" indent="0">
              <a:buNone/>
            </a:pPr>
            <a:r>
              <a:rPr lang="en-US" sz="1400"/>
              <a:t>The 1950s marked the creation of the first AI programs capable of executing tasks like game playing and problem-solving.</a:t>
            </a:r>
          </a:p>
          <a:p>
            <a:pPr marL="0" indent="0">
              <a:spcBef>
                <a:spcPts val="2500"/>
              </a:spcBef>
              <a:buNone/>
            </a:pPr>
            <a:r>
              <a:rPr lang="en-US" sz="1400" b="1"/>
              <a:t>Practical AI Experimentation</a:t>
            </a:r>
          </a:p>
          <a:p>
            <a:pPr marL="0" lvl="1" indent="0">
              <a:buNone/>
            </a:pPr>
            <a:r>
              <a:rPr lang="en-US" sz="1400"/>
              <a:t>This era initiated practical experiments in artificial intelligence, laying the foundation for future AI advancements.</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retro 1980s vintage computer with a monochrome screen">
            <a:extLst>
              <a:ext uri="{FF2B5EF4-FFF2-40B4-BE49-F238E27FC236}">
                <a16:creationId xmlns:a16="http://schemas.microsoft.com/office/drawing/2014/main" id="{F24C680E-4E3F-4042-9E92-E35203ADFE48}"/>
              </a:ext>
            </a:extLst>
          </p:cNvPr>
          <p:cNvPicPr>
            <a:picLocks noGrp="1" noChangeAspect="1"/>
          </p:cNvPicPr>
          <p:nvPr>
            <p:ph sz="half" idx="1"/>
          </p:nvPr>
        </p:nvPicPr>
        <p:blipFill>
          <a:blip r:embed="rId3"/>
          <a:srcRect l="25484" r="15468" b="2"/>
          <a:stretch>
            <a:fillRect/>
          </a:stretch>
        </p:blipFill>
        <p:spPr>
          <a:xfrm>
            <a:off x="6147816" y="10"/>
            <a:ext cx="6044184" cy="6857990"/>
          </a:xfrm>
          <a:prstGeom prst="rect">
            <a:avLst/>
          </a:prstGeom>
        </p:spPr>
      </p:pic>
    </p:spTree>
    <p:extLst>
      <p:ext uri="{BB962C8B-B14F-4D97-AF65-F5344CB8AC3E}">
        <p14:creationId xmlns:p14="http://schemas.microsoft.com/office/powerpoint/2010/main" val="471317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2B8882AC-C6D4-681E-613E-F2468FA7DA63}"/>
              </a:ext>
            </a:extLst>
          </p:cNvPr>
          <p:cNvSpPr>
            <a:spLocks noGrp="1"/>
          </p:cNvSpPr>
          <p:nvPr>
            <p:ph type="ctrTitle"/>
          </p:nvPr>
        </p:nvSpPr>
        <p:spPr>
          <a:xfrm>
            <a:off x="695324" y="1145308"/>
            <a:ext cx="7600263" cy="4860947"/>
          </a:xfrm>
        </p:spPr>
        <p:txBody>
          <a:bodyPr anchor="b">
            <a:normAutofit/>
          </a:bodyPr>
          <a:lstStyle/>
          <a:p>
            <a:r>
              <a:rPr lang="en-US" sz="7600"/>
              <a:t>Growth and Challenges: 1960s to 1980s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650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5309C-0599-271A-F987-612CB0C15388}"/>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Development of Symbolic AI and Expert Systems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39C8EF3-C615-B215-0933-309E3C67DF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Symbolic Reasoning</a:t>
            </a:r>
          </a:p>
          <a:p>
            <a:pPr marL="0" lvl="1" indent="0">
              <a:buNone/>
            </a:pPr>
            <a:r>
              <a:rPr lang="en-US" sz="1400"/>
              <a:t>Symbolic reasoning involves manipulating symbols to mimic human logical thought processes in AI research.</a:t>
            </a:r>
          </a:p>
          <a:p>
            <a:pPr marL="0" indent="0">
              <a:spcBef>
                <a:spcPts val="2500"/>
              </a:spcBef>
              <a:buNone/>
            </a:pPr>
            <a:r>
              <a:rPr lang="en-US" sz="1400" b="1"/>
              <a:t>Expert Systems</a:t>
            </a:r>
          </a:p>
          <a:p>
            <a:pPr marL="0" lvl="1" indent="0">
              <a:buNone/>
            </a:pPr>
            <a:r>
              <a:rPr lang="en-US" sz="1400"/>
              <a:t>Expert systems emulate human decision-making by applying rules within specific knowledge domains.</a:t>
            </a:r>
          </a:p>
          <a:p>
            <a:pPr marL="0" indent="0">
              <a:spcBef>
                <a:spcPts val="2500"/>
              </a:spcBef>
              <a:buNone/>
            </a:pPr>
            <a:r>
              <a:rPr lang="en-US" sz="1400" b="1"/>
              <a:t>Commercial Applications</a:t>
            </a:r>
          </a:p>
          <a:p>
            <a:pPr marL="0" lvl="1" indent="0">
              <a:buNone/>
            </a:pPr>
            <a:r>
              <a:rPr lang="en-US" sz="1400"/>
              <a:t>Symbolic AI and expert systems led to practical commercial applications in various industries.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ocial media and people 4K">
            <a:extLst>
              <a:ext uri="{FF2B5EF4-FFF2-40B4-BE49-F238E27FC236}">
                <a16:creationId xmlns:a16="http://schemas.microsoft.com/office/drawing/2014/main" id="{14F27FA7-1400-484D-BE9B-14AAAAED7097}"/>
              </a:ext>
            </a:extLst>
          </p:cNvPr>
          <p:cNvPicPr>
            <a:picLocks noGrp="1" noChangeAspect="1"/>
          </p:cNvPicPr>
          <p:nvPr>
            <p:ph sz="half" idx="1"/>
          </p:nvPr>
        </p:nvPicPr>
        <p:blipFill>
          <a:blip r:embed="rId3"/>
          <a:srcRect l="23727" r="42835"/>
          <a:stretch>
            <a:fillRect/>
          </a:stretch>
        </p:blipFill>
        <p:spPr>
          <a:xfrm>
            <a:off x="8115300" y="10"/>
            <a:ext cx="4076700" cy="6857990"/>
          </a:xfrm>
          <a:prstGeom prst="rect">
            <a:avLst/>
          </a:prstGeom>
        </p:spPr>
      </p:pic>
    </p:spTree>
    <p:extLst>
      <p:ext uri="{BB962C8B-B14F-4D97-AF65-F5344CB8AC3E}">
        <p14:creationId xmlns:p14="http://schemas.microsoft.com/office/powerpoint/2010/main" val="175368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483FD-496C-BA8A-E28A-FC7F25FAA2B2}"/>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The First AI Winter: Causes and Consequences</a:t>
            </a:r>
          </a:p>
        </p:txBody>
      </p:sp>
      <p:pic>
        <p:nvPicPr>
          <p:cNvPr id="5" name="Content Placeholder 4" descr="Laptop on snow">
            <a:extLst>
              <a:ext uri="{FF2B5EF4-FFF2-40B4-BE49-F238E27FC236}">
                <a16:creationId xmlns:a16="http://schemas.microsoft.com/office/drawing/2014/main" id="{A9ED0ADF-CA24-4E52-B11A-05FFCF871A2E}"/>
              </a:ext>
            </a:extLst>
          </p:cNvPr>
          <p:cNvPicPr>
            <a:picLocks noGrp="1" noChangeAspect="1"/>
          </p:cNvPicPr>
          <p:nvPr>
            <p:ph sz="half" idx="1"/>
          </p:nvPr>
        </p:nvPicPr>
        <p:blipFill>
          <a:blip r:embed="rId3"/>
          <a:srcRect l="48499" r="10669"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FFF88F4-8E64-CEE5-19C3-60EF7D3D7A6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Overly Optimistic Expectations</a:t>
            </a:r>
          </a:p>
          <a:p>
            <a:pPr marL="0" lvl="1" indent="0">
              <a:buNone/>
            </a:pPr>
            <a:r>
              <a:rPr lang="en-US" sz="1400"/>
              <a:t>Initial AI promises exceeded capabilities, leading to disappointment and reduced enthusiasm.</a:t>
            </a:r>
          </a:p>
          <a:p>
            <a:pPr marL="0" indent="0">
              <a:spcBef>
                <a:spcPts val="2500"/>
              </a:spcBef>
              <a:buNone/>
            </a:pPr>
            <a:r>
              <a:rPr lang="en-US" sz="1400" b="1"/>
              <a:t>Limited Computational Resources</a:t>
            </a:r>
          </a:p>
          <a:p>
            <a:pPr marL="0" lvl="1" indent="0">
              <a:buNone/>
            </a:pPr>
            <a:r>
              <a:rPr lang="en-US" sz="1400"/>
              <a:t>Hardware constraints restricted AI progress during early development phases.</a:t>
            </a:r>
          </a:p>
          <a:p>
            <a:pPr marL="0" indent="0">
              <a:spcBef>
                <a:spcPts val="2500"/>
              </a:spcBef>
              <a:buNone/>
            </a:pPr>
            <a:r>
              <a:rPr lang="en-US" sz="1400" b="1"/>
              <a:t>Impact on Funding and Perception</a:t>
            </a:r>
          </a:p>
          <a:p>
            <a:pPr marL="0" lvl="1" indent="0">
              <a:buNone/>
            </a:pPr>
            <a:r>
              <a:rPr lang="en-US" sz="1400"/>
              <a:t>Reduced investment and negative public perception slowed research and innovation in AI.</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576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4251</Words>
  <Application>Microsoft Office PowerPoint</Application>
  <PresentationFormat>Widescreen</PresentationFormat>
  <Paragraphs>216</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Calisto MT</vt:lpstr>
      <vt:lpstr>Univers Condensed</vt:lpstr>
      <vt:lpstr>ChronicleVTI</vt:lpstr>
      <vt:lpstr>A Timeline of AI Evolution: Key Milestones, Effects, and Transformative Transitions</vt:lpstr>
      <vt:lpstr>Agenda</vt:lpstr>
      <vt:lpstr>Foundations of Artificial Intelligence</vt:lpstr>
      <vt:lpstr>Early Concepts and Mathematical Groundwork</vt:lpstr>
      <vt:lpstr>The Turing Test and Alan Turing’s Influence</vt:lpstr>
      <vt:lpstr>Creation of the First AI Programs in the 1950s</vt:lpstr>
      <vt:lpstr>Growth and Challenges: 1960s to 1980s</vt:lpstr>
      <vt:lpstr>Development of Symbolic AI and Expert Systems</vt:lpstr>
      <vt:lpstr>The First AI Winter: Causes and Consequences</vt:lpstr>
      <vt:lpstr>Renewed Interest: Emergence of Machine Learning Concepts</vt:lpstr>
      <vt:lpstr>Modern Breakthroughs: 1990s to 2010s</vt:lpstr>
      <vt:lpstr>Rise of Data-Driven AI and Neural Networks</vt:lpstr>
      <vt:lpstr>Landmark Achievements: Deep Blue, Watson, and AlphaGo</vt:lpstr>
      <vt:lpstr>Transition to Deep Learning and Big Data</vt:lpstr>
      <vt:lpstr>Social and Economic Effects of AI Evolution</vt:lpstr>
      <vt:lpstr>Impact on Workforce and Automation</vt:lpstr>
      <vt:lpstr>Shifts in Industry and Daily Life</vt:lpstr>
      <vt:lpstr>Ethical Considerations and Societal Challenges</vt:lpstr>
      <vt:lpstr>Current Trends and Future Transitions</vt:lpstr>
      <vt:lpstr>Advancements in Generative AI and Natural Language Processing</vt:lpstr>
      <vt:lpstr>AI in Autonomous Systems and the Internet of Things</vt:lpstr>
      <vt:lpstr>Predictions for the Future and Ongoing Debates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 Kumar Vallala</dc:creator>
  <cp:lastModifiedBy>Arun Kumar Vallala</cp:lastModifiedBy>
  <cp:revision>8</cp:revision>
  <dcterms:created xsi:type="dcterms:W3CDTF">2025-07-11T20:20:24Z</dcterms:created>
  <dcterms:modified xsi:type="dcterms:W3CDTF">2025-07-12T20:00:11Z</dcterms:modified>
</cp:coreProperties>
</file>